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5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CB2F175-0426-45D0-B61E-28FA3FF34585}">
  <a:tblStyle styleId="{BCB2F175-0426-45D0-B61E-28FA3FF345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85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f5b783f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f5b783f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f5b783f2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f5b783f2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f5b783f2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f5b783f2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f5b783f28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f5b783f2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f80dd2fa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f80dd2fa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f717db59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f717db59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f717db59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f717db59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f5b783f2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f5b783f2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f717db2a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f717db2a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f5b783f2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f5b783f2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f717db59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f717db59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f5b783f2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f5b783f2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f7d6829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f7d6829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6f5b783f2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f5b783f2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f5b783f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f5b783f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f5b783f2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f5b783f2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f5b783f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f5b783f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f80dd2fac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f80dd2fac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f5b783f2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f5b783f2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f5b783f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f5b783f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2.png"/><Relationship Id="rId6"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A1Lts34EpkY" TargetMode="External"/><Relationship Id="rId4" Type="http://schemas.openxmlformats.org/officeDocument/2006/relationships/image" Target="../media/image29.jpg"/><Relationship Id="rId5" Type="http://schemas.openxmlformats.org/officeDocument/2006/relationships/hyperlink" Target="https://youtu.be/A1Lts34Epk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hristianmok.github.io/481TEAM/#sketch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4.png"/><Relationship Id="rId9"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5.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31.png"/><Relationship Id="rId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Phase 3 Deliverable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None/>
            </a:pPr>
            <a:r>
              <a:rPr lang="en"/>
              <a:t>Group 3.2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311700" y="445025"/>
            <a:ext cx="85206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t>Task Description 1a: Create profile</a:t>
            </a:r>
            <a:endParaRPr/>
          </a:p>
        </p:txBody>
      </p:sp>
      <p:graphicFrame>
        <p:nvGraphicFramePr>
          <p:cNvPr id="185" name="Google Shape;185;p22"/>
          <p:cNvGraphicFramePr/>
          <p:nvPr/>
        </p:nvGraphicFramePr>
        <p:xfrm>
          <a:off x="311700" y="1363280"/>
          <a:ext cx="3000000" cy="3000000"/>
        </p:xfrm>
        <a:graphic>
          <a:graphicData uri="http://schemas.openxmlformats.org/drawingml/2006/table">
            <a:tbl>
              <a:tblPr>
                <a:noFill/>
                <a:tableStyleId>{BCB2F175-0426-45D0-B61E-28FA3FF34585}</a:tableStyleId>
              </a:tblPr>
              <a:tblGrid>
                <a:gridCol w="2130150"/>
                <a:gridCol w="2130150"/>
                <a:gridCol w="2130150"/>
                <a:gridCol w="2130150"/>
              </a:tblGrid>
              <a:tr h="477325">
                <a:tc>
                  <a:txBody>
                    <a:bodyPr/>
                    <a:lstStyle/>
                    <a:p>
                      <a:pPr indent="0" lvl="0" marL="0" rtl="0" algn="l">
                        <a:spcBef>
                          <a:spcPts val="0"/>
                        </a:spcBef>
                        <a:spcAft>
                          <a:spcPts val="0"/>
                        </a:spcAft>
                        <a:buNone/>
                      </a:pPr>
                      <a:r>
                        <a:rPr b="1" lang="en" sz="1100"/>
                        <a:t>Description of Step</a:t>
                      </a:r>
                      <a:endParaRPr b="1"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solidFill>
                      <a:srgbClr val="EA9999"/>
                    </a:solidFill>
                  </a:tcPr>
                </a:tc>
                <a:tc>
                  <a:txBody>
                    <a:bodyPr/>
                    <a:lstStyle/>
                    <a:p>
                      <a:pPr indent="0" lvl="0" marL="0" rtl="0" algn="l">
                        <a:spcBef>
                          <a:spcPts val="0"/>
                        </a:spcBef>
                        <a:spcAft>
                          <a:spcPts val="0"/>
                        </a:spcAft>
                        <a:buNone/>
                      </a:pPr>
                      <a:r>
                        <a:rPr b="1" lang="en" sz="1100"/>
                        <a:t>Does the user have the knowledge/training to do this step? </a:t>
                      </a:r>
                      <a:endParaRPr b="1"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solidFill>
                      <a:srgbClr val="EA9999"/>
                    </a:solidFill>
                  </a:tcPr>
                </a:tc>
                <a:tc>
                  <a:txBody>
                    <a:bodyPr/>
                    <a:lstStyle/>
                    <a:p>
                      <a:pPr indent="0" lvl="0" marL="0" rtl="0" algn="l">
                        <a:spcBef>
                          <a:spcPts val="0"/>
                        </a:spcBef>
                        <a:spcAft>
                          <a:spcPts val="0"/>
                        </a:spcAft>
                        <a:buNone/>
                      </a:pPr>
                      <a:r>
                        <a:rPr b="1" lang="en" sz="1100"/>
                        <a:t>It is believable that they would do it? That is, are they motivated? </a:t>
                      </a:r>
                      <a:endParaRPr b="1"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solidFill>
                      <a:srgbClr val="EA9999"/>
                    </a:solidFill>
                  </a:tcPr>
                </a:tc>
                <a:tc>
                  <a:txBody>
                    <a:bodyPr/>
                    <a:lstStyle/>
                    <a:p>
                      <a:pPr indent="0" lvl="0" marL="0" rtl="0" algn="l">
                        <a:spcBef>
                          <a:spcPts val="0"/>
                        </a:spcBef>
                        <a:spcAft>
                          <a:spcPts val="0"/>
                        </a:spcAft>
                        <a:buNone/>
                      </a:pPr>
                      <a:r>
                        <a:rPr b="1" lang="en" sz="1100"/>
                        <a:t>Comments (Including possible solution)</a:t>
                      </a:r>
                      <a:endParaRPr b="1"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solidFill>
                      <a:srgbClr val="EA9999"/>
                    </a:solidFill>
                  </a:tcPr>
                </a:tc>
              </a:tr>
              <a:tr h="379350">
                <a:tc>
                  <a:txBody>
                    <a:bodyPr/>
                    <a:lstStyle/>
                    <a:p>
                      <a:pPr indent="0" lvl="0" marL="0" rtl="0" algn="l">
                        <a:spcBef>
                          <a:spcPts val="0"/>
                        </a:spcBef>
                        <a:spcAft>
                          <a:spcPts val="0"/>
                        </a:spcAft>
                        <a:buNone/>
                      </a:pPr>
                      <a:r>
                        <a:rPr lang="en" sz="1100"/>
                        <a:t>Get the mobile phone and download the app</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Yes. Apps are downloaded routinely</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They want the app so it is believable</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We could make the app pre-installed in the system</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r>
              <a:tr h="379350">
                <a:tc>
                  <a:txBody>
                    <a:bodyPr/>
                    <a:lstStyle/>
                    <a:p>
                      <a:pPr indent="0" lvl="0" marL="0" rtl="0" algn="l">
                        <a:spcBef>
                          <a:spcPts val="0"/>
                        </a:spcBef>
                        <a:spcAft>
                          <a:spcPts val="0"/>
                        </a:spcAft>
                        <a:buNone/>
                      </a:pPr>
                      <a:r>
                        <a:rPr lang="en" sz="1100"/>
                        <a:t>Create an account </a:t>
                      </a:r>
                      <a:r>
                        <a:rPr lang="en" sz="1100"/>
                        <a:t>inputting</a:t>
                      </a:r>
                      <a:r>
                        <a:rPr lang="en" sz="1100"/>
                        <a:t> name, email and password</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Yes. Accounts are created routinely when downloading apps</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They want a healthier diet and use this application so yes.</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We could provide options like sign up with your google account.</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r>
              <a:tr h="379350">
                <a:tc>
                  <a:txBody>
                    <a:bodyPr/>
                    <a:lstStyle/>
                    <a:p>
                      <a:pPr indent="0" lvl="0" marL="0" rtl="0" algn="l">
                        <a:spcBef>
                          <a:spcPts val="0"/>
                        </a:spcBef>
                        <a:spcAft>
                          <a:spcPts val="0"/>
                        </a:spcAft>
                        <a:buNone/>
                      </a:pPr>
                      <a:r>
                        <a:rPr lang="en" sz="1100"/>
                        <a:t>Input sex, age, height and weight.</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Yes. </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They want the app keep track of their information </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Explain the differences in the diet of a man, woman or kid</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r>
              <a:tr h="379350">
                <a:tc>
                  <a:txBody>
                    <a:bodyPr/>
                    <a:lstStyle/>
                    <a:p>
                      <a:pPr indent="0" lvl="0" marL="0" rtl="0" algn="l">
                        <a:spcBef>
                          <a:spcPts val="0"/>
                        </a:spcBef>
                        <a:spcAft>
                          <a:spcPts val="0"/>
                        </a:spcAft>
                        <a:buNone/>
                      </a:pPr>
                      <a:r>
                        <a:rPr lang="en" sz="1100"/>
                        <a:t>Scan rewards card and payment card</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Yes. </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Yes but they could be wary about sharing that information</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Short description about how the application uses the rewards card information</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Description 1b: Create profile</a:t>
            </a:r>
            <a:endParaRPr/>
          </a:p>
        </p:txBody>
      </p:sp>
      <p:graphicFrame>
        <p:nvGraphicFramePr>
          <p:cNvPr id="191" name="Google Shape;191;p23"/>
          <p:cNvGraphicFramePr/>
          <p:nvPr/>
        </p:nvGraphicFramePr>
        <p:xfrm>
          <a:off x="311700" y="1354500"/>
          <a:ext cx="3000000" cy="3000000"/>
        </p:xfrm>
        <a:graphic>
          <a:graphicData uri="http://schemas.openxmlformats.org/drawingml/2006/table">
            <a:tbl>
              <a:tblPr>
                <a:noFill/>
                <a:tableStyleId>{BCB2F175-0426-45D0-B61E-28FA3FF34585}</a:tableStyleId>
              </a:tblPr>
              <a:tblGrid>
                <a:gridCol w="2130150"/>
                <a:gridCol w="2130150"/>
                <a:gridCol w="2130150"/>
                <a:gridCol w="2130150"/>
              </a:tblGrid>
              <a:tr h="379350">
                <a:tc>
                  <a:txBody>
                    <a:bodyPr/>
                    <a:lstStyle/>
                    <a:p>
                      <a:pPr indent="0" lvl="0" marL="0" rtl="0" algn="l">
                        <a:spcBef>
                          <a:spcPts val="0"/>
                        </a:spcBef>
                        <a:spcAft>
                          <a:spcPts val="0"/>
                        </a:spcAft>
                        <a:buNone/>
                      </a:pPr>
                      <a:r>
                        <a:rPr b="1" lang="en" sz="1100"/>
                        <a:t>Description of Step</a:t>
                      </a:r>
                      <a:endParaRPr b="1"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solidFill>
                      <a:srgbClr val="EA9999"/>
                    </a:solidFill>
                  </a:tcPr>
                </a:tc>
                <a:tc>
                  <a:txBody>
                    <a:bodyPr/>
                    <a:lstStyle/>
                    <a:p>
                      <a:pPr indent="0" lvl="0" marL="0" rtl="0" algn="l">
                        <a:spcBef>
                          <a:spcPts val="0"/>
                        </a:spcBef>
                        <a:spcAft>
                          <a:spcPts val="0"/>
                        </a:spcAft>
                        <a:buNone/>
                      </a:pPr>
                      <a:r>
                        <a:rPr b="1" lang="en" sz="1100"/>
                        <a:t>Does the user have the knowledge/training to do this step? </a:t>
                      </a:r>
                      <a:endParaRPr b="1"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solidFill>
                      <a:srgbClr val="EA9999"/>
                    </a:solidFill>
                  </a:tcPr>
                </a:tc>
                <a:tc>
                  <a:txBody>
                    <a:bodyPr/>
                    <a:lstStyle/>
                    <a:p>
                      <a:pPr indent="0" lvl="0" marL="0" rtl="0" algn="l">
                        <a:spcBef>
                          <a:spcPts val="0"/>
                        </a:spcBef>
                        <a:spcAft>
                          <a:spcPts val="0"/>
                        </a:spcAft>
                        <a:buNone/>
                      </a:pPr>
                      <a:r>
                        <a:rPr b="1" lang="en" sz="1100"/>
                        <a:t>It is believable that they would do it? That is, are they motivated? </a:t>
                      </a:r>
                      <a:endParaRPr b="1"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solidFill>
                      <a:srgbClr val="EA9999"/>
                    </a:solidFill>
                  </a:tcPr>
                </a:tc>
                <a:tc>
                  <a:txBody>
                    <a:bodyPr/>
                    <a:lstStyle/>
                    <a:p>
                      <a:pPr indent="0" lvl="0" marL="0" rtl="0" algn="l">
                        <a:spcBef>
                          <a:spcPts val="0"/>
                        </a:spcBef>
                        <a:spcAft>
                          <a:spcPts val="0"/>
                        </a:spcAft>
                        <a:buNone/>
                      </a:pPr>
                      <a:r>
                        <a:rPr b="1" lang="en" sz="1100"/>
                        <a:t>Comments (Including possible solution)</a:t>
                      </a:r>
                      <a:endParaRPr b="1"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solidFill>
                      <a:srgbClr val="EA9999"/>
                    </a:solidFill>
                  </a:tcPr>
                </a:tc>
              </a:tr>
              <a:tr h="379350">
                <a:tc>
                  <a:txBody>
                    <a:bodyPr/>
                    <a:lstStyle/>
                    <a:p>
                      <a:pPr indent="0" lvl="0" marL="0" rtl="0" algn="l">
                        <a:spcBef>
                          <a:spcPts val="0"/>
                        </a:spcBef>
                        <a:spcAft>
                          <a:spcPts val="0"/>
                        </a:spcAft>
                        <a:buNone/>
                      </a:pPr>
                      <a:r>
                        <a:rPr lang="en" sz="1100"/>
                        <a:t>Input dietary objectives (calorie intake, macro distribution)</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Yes, input objectives is </a:t>
                      </a:r>
                      <a:r>
                        <a:rPr lang="en" sz="1100"/>
                        <a:t>straightforward</a:t>
                      </a:r>
                      <a:r>
                        <a:rPr lang="en" sz="1100"/>
                        <a:t>. </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It’s another step of the profile creation walkthrough</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People are uneducated usually in these topics. WHO recommendations as predetermined.</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r>
              <a:tr h="379350">
                <a:tc>
                  <a:txBody>
                    <a:bodyPr/>
                    <a:lstStyle/>
                    <a:p>
                      <a:pPr indent="0" lvl="0" marL="0" rtl="0" algn="l">
                        <a:spcBef>
                          <a:spcPts val="0"/>
                        </a:spcBef>
                        <a:spcAft>
                          <a:spcPts val="0"/>
                        </a:spcAft>
                        <a:buNone/>
                      </a:pPr>
                      <a:r>
                        <a:rPr lang="en" sz="1100"/>
                        <a:t>Add personal info regarding food allergies and dietary restrictions.</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Yes, add personal info regarding food allergies  is straightforward</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The app could propose the most common allergies and illnesses (i.e. Diabetes) and include a search bar. Skip button available.</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r>
              <a:tr h="379350">
                <a:tc>
                  <a:txBody>
                    <a:bodyPr/>
                    <a:lstStyle/>
                    <a:p>
                      <a:pPr indent="0" lvl="0" marL="0" rtl="0" algn="l">
                        <a:spcBef>
                          <a:spcPts val="0"/>
                        </a:spcBef>
                        <a:spcAft>
                          <a:spcPts val="0"/>
                        </a:spcAft>
                        <a:buNone/>
                      </a:pPr>
                      <a:r>
                        <a:rPr lang="en" sz="1100"/>
                        <a:t>Include family/group</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Yes, include family group info is easy</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c>
                  <a:txBody>
                    <a:bodyPr/>
                    <a:lstStyle/>
                    <a:p>
                      <a:pPr indent="0" lvl="0" marL="0" rtl="0" algn="l">
                        <a:spcBef>
                          <a:spcPts val="0"/>
                        </a:spcBef>
                        <a:spcAft>
                          <a:spcPts val="0"/>
                        </a:spcAft>
                        <a:buNone/>
                      </a:pPr>
                      <a:r>
                        <a:rPr lang="en" sz="1100"/>
                        <a:t>3 columns for age, sex and dietary restriction of extra </a:t>
                      </a:r>
                      <a:endParaRPr sz="1100"/>
                    </a:p>
                  </a:txBody>
                  <a:tcPr marT="91425" marB="91425" marR="91425" marL="91425">
                    <a:lnL cap="flat" cmpd="sng" w="9525">
                      <a:solidFill>
                        <a:srgbClr val="CC0000"/>
                      </a:solidFill>
                      <a:prstDash val="lgDashDot"/>
                      <a:round/>
                      <a:headEnd len="sm" w="sm" type="none"/>
                      <a:tailEnd len="sm" w="sm" type="none"/>
                    </a:lnL>
                    <a:lnR cap="flat" cmpd="sng" w="9525">
                      <a:solidFill>
                        <a:srgbClr val="CC0000"/>
                      </a:solidFill>
                      <a:prstDash val="lgDashDot"/>
                      <a:round/>
                      <a:headEnd len="sm" w="sm" type="none"/>
                      <a:tailEnd len="sm" w="sm" type="none"/>
                    </a:lnR>
                    <a:lnT cap="flat" cmpd="sng" w="9525">
                      <a:solidFill>
                        <a:srgbClr val="CC0000"/>
                      </a:solidFill>
                      <a:prstDash val="lgDashDot"/>
                      <a:round/>
                      <a:headEnd len="sm" w="sm" type="none"/>
                      <a:tailEnd len="sm" w="sm" type="none"/>
                    </a:lnT>
                    <a:lnB cap="flat" cmpd="sng" w="9525">
                      <a:solidFill>
                        <a:srgbClr val="CC0000"/>
                      </a:solidFill>
                      <a:prstDash val="lgDashDot"/>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311700" y="44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Description 2a: Add Recipe to Calendar</a:t>
            </a:r>
            <a:endParaRPr/>
          </a:p>
        </p:txBody>
      </p:sp>
      <p:graphicFrame>
        <p:nvGraphicFramePr>
          <p:cNvPr id="197" name="Google Shape;197;p24"/>
          <p:cNvGraphicFramePr/>
          <p:nvPr/>
        </p:nvGraphicFramePr>
        <p:xfrm>
          <a:off x="311700" y="1348913"/>
          <a:ext cx="3000000" cy="3000000"/>
        </p:xfrm>
        <a:graphic>
          <a:graphicData uri="http://schemas.openxmlformats.org/drawingml/2006/table">
            <a:tbl>
              <a:tblPr>
                <a:noFill/>
                <a:tableStyleId>{BCB2F175-0426-45D0-B61E-28FA3FF34585}</a:tableStyleId>
              </a:tblPr>
              <a:tblGrid>
                <a:gridCol w="2130150"/>
                <a:gridCol w="2130150"/>
                <a:gridCol w="2130150"/>
                <a:gridCol w="2130150"/>
              </a:tblGrid>
              <a:tr h="673550">
                <a:tc>
                  <a:txBody>
                    <a:bodyPr/>
                    <a:lstStyle/>
                    <a:p>
                      <a:pPr indent="0" lvl="0" marL="0" rtl="0" algn="l">
                        <a:spcBef>
                          <a:spcPts val="0"/>
                        </a:spcBef>
                        <a:spcAft>
                          <a:spcPts val="0"/>
                        </a:spcAft>
                        <a:buNone/>
                      </a:pPr>
                      <a:r>
                        <a:rPr b="1" lang="en" sz="1100"/>
                        <a:t>Description of Step</a:t>
                      </a:r>
                      <a:endParaRPr b="1"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solidFill>
                      <a:srgbClr val="A2C4C9"/>
                    </a:solidFill>
                  </a:tcPr>
                </a:tc>
                <a:tc>
                  <a:txBody>
                    <a:bodyPr/>
                    <a:lstStyle/>
                    <a:p>
                      <a:pPr indent="0" lvl="0" marL="0" rtl="0" algn="l">
                        <a:spcBef>
                          <a:spcPts val="0"/>
                        </a:spcBef>
                        <a:spcAft>
                          <a:spcPts val="0"/>
                        </a:spcAft>
                        <a:buNone/>
                      </a:pPr>
                      <a:r>
                        <a:rPr b="1" lang="en" sz="1100"/>
                        <a:t>Does the user have the knowledge/training to do this step? </a:t>
                      </a:r>
                      <a:endParaRPr b="1"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solidFill>
                      <a:srgbClr val="A2C4C9"/>
                    </a:solidFill>
                  </a:tcPr>
                </a:tc>
                <a:tc>
                  <a:txBody>
                    <a:bodyPr/>
                    <a:lstStyle/>
                    <a:p>
                      <a:pPr indent="0" lvl="0" marL="0" rtl="0" algn="l">
                        <a:spcBef>
                          <a:spcPts val="0"/>
                        </a:spcBef>
                        <a:spcAft>
                          <a:spcPts val="0"/>
                        </a:spcAft>
                        <a:buNone/>
                      </a:pPr>
                      <a:r>
                        <a:rPr b="1" lang="en" sz="1100"/>
                        <a:t>It is believable that they would do it? That is, are they motivated? </a:t>
                      </a:r>
                      <a:endParaRPr b="1"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solidFill>
                      <a:srgbClr val="A2C4C9"/>
                    </a:solidFill>
                  </a:tcPr>
                </a:tc>
                <a:tc>
                  <a:txBody>
                    <a:bodyPr/>
                    <a:lstStyle/>
                    <a:p>
                      <a:pPr indent="0" lvl="0" marL="0" rtl="0" algn="l">
                        <a:spcBef>
                          <a:spcPts val="0"/>
                        </a:spcBef>
                        <a:spcAft>
                          <a:spcPts val="0"/>
                        </a:spcAft>
                        <a:buNone/>
                      </a:pPr>
                      <a:r>
                        <a:rPr b="1" lang="en" sz="1100"/>
                        <a:t>Comments (Including possible solution)</a:t>
                      </a:r>
                      <a:endParaRPr b="1"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solidFill>
                      <a:srgbClr val="A2C4C9"/>
                    </a:solidFill>
                  </a:tcPr>
                </a:tc>
              </a:tr>
              <a:tr h="404425">
                <a:tc>
                  <a:txBody>
                    <a:bodyPr/>
                    <a:lstStyle/>
                    <a:p>
                      <a:pPr indent="0" lvl="0" marL="0" rtl="0" algn="l">
                        <a:spcBef>
                          <a:spcPts val="0"/>
                        </a:spcBef>
                        <a:spcAft>
                          <a:spcPts val="0"/>
                        </a:spcAft>
                        <a:buNone/>
                      </a:pPr>
                      <a:r>
                        <a:rPr lang="en" sz="1100"/>
                        <a:t>Buy food in person from store </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Can also order online through the app</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r>
              <a:tr h="830825">
                <a:tc>
                  <a:txBody>
                    <a:bodyPr/>
                    <a:lstStyle/>
                    <a:p>
                      <a:pPr indent="0" lvl="0" marL="0" rtl="0" algn="l">
                        <a:spcBef>
                          <a:spcPts val="0"/>
                        </a:spcBef>
                        <a:spcAft>
                          <a:spcPts val="0"/>
                        </a:spcAft>
                        <a:buNone/>
                      </a:pPr>
                      <a:r>
                        <a:rPr lang="en" sz="1100"/>
                        <a:t>Open HealthEat and go to in-app Fridge to view groceries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 a notification will be shown to the user indicating an update to their fridge</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 to make sure the app has all their new food items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If the user bought a food item from a a store not linked to their rewards card they can manually enter it in the fridge</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r>
              <a:tr h="457500">
                <a:tc>
                  <a:txBody>
                    <a:bodyPr/>
                    <a:lstStyle/>
                    <a:p>
                      <a:pPr indent="0" lvl="0" marL="0" rtl="0" algn="l">
                        <a:spcBef>
                          <a:spcPts val="0"/>
                        </a:spcBef>
                        <a:spcAft>
                          <a:spcPts val="0"/>
                        </a:spcAft>
                        <a:buNone/>
                      </a:pPr>
                      <a:r>
                        <a:rPr lang="en" sz="1100"/>
                        <a:t>Go to Recipes page and view suggested Recipes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 a notification will be shown that there are new suggested recipes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 they want to see the apps suggestions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311700" y="44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Description 2b: Add Recipe to Calendar</a:t>
            </a:r>
            <a:endParaRPr/>
          </a:p>
        </p:txBody>
      </p:sp>
      <p:graphicFrame>
        <p:nvGraphicFramePr>
          <p:cNvPr id="203" name="Google Shape;203;p25"/>
          <p:cNvGraphicFramePr/>
          <p:nvPr/>
        </p:nvGraphicFramePr>
        <p:xfrm>
          <a:off x="311700" y="1348913"/>
          <a:ext cx="3000000" cy="3000000"/>
        </p:xfrm>
        <a:graphic>
          <a:graphicData uri="http://schemas.openxmlformats.org/drawingml/2006/table">
            <a:tbl>
              <a:tblPr>
                <a:noFill/>
                <a:tableStyleId>{BCB2F175-0426-45D0-B61E-28FA3FF34585}</a:tableStyleId>
              </a:tblPr>
              <a:tblGrid>
                <a:gridCol w="2130150"/>
                <a:gridCol w="2130150"/>
                <a:gridCol w="2130150"/>
                <a:gridCol w="2130150"/>
              </a:tblGrid>
              <a:tr h="673550">
                <a:tc>
                  <a:txBody>
                    <a:bodyPr/>
                    <a:lstStyle/>
                    <a:p>
                      <a:pPr indent="0" lvl="0" marL="0" rtl="0" algn="l">
                        <a:spcBef>
                          <a:spcPts val="0"/>
                        </a:spcBef>
                        <a:spcAft>
                          <a:spcPts val="0"/>
                        </a:spcAft>
                        <a:buNone/>
                      </a:pPr>
                      <a:r>
                        <a:rPr b="1" lang="en" sz="1100"/>
                        <a:t>Description of Step</a:t>
                      </a:r>
                      <a:endParaRPr b="1"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solidFill>
                      <a:srgbClr val="A2C4C9"/>
                    </a:solidFill>
                  </a:tcPr>
                </a:tc>
                <a:tc>
                  <a:txBody>
                    <a:bodyPr/>
                    <a:lstStyle/>
                    <a:p>
                      <a:pPr indent="0" lvl="0" marL="0" rtl="0" algn="l">
                        <a:spcBef>
                          <a:spcPts val="0"/>
                        </a:spcBef>
                        <a:spcAft>
                          <a:spcPts val="0"/>
                        </a:spcAft>
                        <a:buNone/>
                      </a:pPr>
                      <a:r>
                        <a:rPr b="1" lang="en" sz="1100"/>
                        <a:t>Does the user have the knowledge/training to do this step? </a:t>
                      </a:r>
                      <a:endParaRPr b="1"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solidFill>
                      <a:srgbClr val="A2C4C9"/>
                    </a:solidFill>
                  </a:tcPr>
                </a:tc>
                <a:tc>
                  <a:txBody>
                    <a:bodyPr/>
                    <a:lstStyle/>
                    <a:p>
                      <a:pPr indent="0" lvl="0" marL="0" rtl="0" algn="l">
                        <a:spcBef>
                          <a:spcPts val="0"/>
                        </a:spcBef>
                        <a:spcAft>
                          <a:spcPts val="0"/>
                        </a:spcAft>
                        <a:buNone/>
                      </a:pPr>
                      <a:r>
                        <a:rPr b="1" lang="en" sz="1100"/>
                        <a:t>It is believable that they would do it? That is, are they motivated? </a:t>
                      </a:r>
                      <a:endParaRPr b="1"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solidFill>
                      <a:srgbClr val="A2C4C9"/>
                    </a:solidFill>
                  </a:tcPr>
                </a:tc>
                <a:tc>
                  <a:txBody>
                    <a:bodyPr/>
                    <a:lstStyle/>
                    <a:p>
                      <a:pPr indent="0" lvl="0" marL="0" rtl="0" algn="l">
                        <a:spcBef>
                          <a:spcPts val="0"/>
                        </a:spcBef>
                        <a:spcAft>
                          <a:spcPts val="0"/>
                        </a:spcAft>
                        <a:buNone/>
                      </a:pPr>
                      <a:r>
                        <a:rPr b="1" lang="en" sz="1100"/>
                        <a:t>Comments (Including possible solution)</a:t>
                      </a:r>
                      <a:endParaRPr b="1"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solidFill>
                      <a:srgbClr val="A2C4C9"/>
                    </a:solidFill>
                  </a:tcPr>
                </a:tc>
              </a:tr>
              <a:tr h="404425">
                <a:tc>
                  <a:txBody>
                    <a:bodyPr/>
                    <a:lstStyle/>
                    <a:p>
                      <a:pPr indent="0" lvl="0" marL="0" rtl="0" algn="l">
                        <a:spcBef>
                          <a:spcPts val="0"/>
                        </a:spcBef>
                        <a:spcAft>
                          <a:spcPts val="0"/>
                        </a:spcAft>
                        <a:buNone/>
                      </a:pPr>
                      <a:r>
                        <a:rPr lang="en" sz="1100"/>
                        <a:t>Select a recipe to view details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 if a recipe looks appealing the user can click it to view more details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r>
              <a:tr h="830825">
                <a:tc>
                  <a:txBody>
                    <a:bodyPr/>
                    <a:lstStyle/>
                    <a:p>
                      <a:pPr indent="0" lvl="0" marL="0" rtl="0" algn="l">
                        <a:spcBef>
                          <a:spcPts val="0"/>
                        </a:spcBef>
                        <a:spcAft>
                          <a:spcPts val="0"/>
                        </a:spcAft>
                        <a:buNone/>
                      </a:pPr>
                      <a:r>
                        <a:rPr lang="en" sz="1100"/>
                        <a:t>Select the Add button on the recipe of choice</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 if they like a recipe they will want to Add it to their plan</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This will open up the Calendar page</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r>
              <a:tr h="457500">
                <a:tc>
                  <a:txBody>
                    <a:bodyPr/>
                    <a:lstStyle/>
                    <a:p>
                      <a:pPr indent="0" lvl="0" marL="0" rtl="0" algn="l">
                        <a:spcBef>
                          <a:spcPts val="0"/>
                        </a:spcBef>
                        <a:spcAft>
                          <a:spcPts val="0"/>
                        </a:spcAft>
                        <a:buNone/>
                      </a:pPr>
                      <a:r>
                        <a:rPr lang="en" sz="1100"/>
                        <a:t>S</a:t>
                      </a:r>
                      <a:r>
                        <a:rPr lang="en" sz="1100"/>
                        <a:t>elect which day and meal you’d like to schedule the meal</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 the Calendar will be shown. User just chooses the day and meal</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c>
                  <a:txBody>
                    <a:bodyPr/>
                    <a:lstStyle/>
                    <a:p>
                      <a:pPr indent="0" lvl="0" marL="0" rtl="0" algn="l">
                        <a:spcBef>
                          <a:spcPts val="0"/>
                        </a:spcBef>
                        <a:spcAft>
                          <a:spcPts val="0"/>
                        </a:spcAft>
                        <a:buNone/>
                      </a:pPr>
                      <a:r>
                        <a:rPr lang="en" sz="1100"/>
                        <a:t>-</a:t>
                      </a:r>
                      <a:endParaRPr sz="1100"/>
                    </a:p>
                  </a:txBody>
                  <a:tcPr marT="91425" marB="91425" marR="91425" marL="91425">
                    <a:lnL cap="flat" cmpd="sng" w="9525">
                      <a:solidFill>
                        <a:srgbClr val="45818E"/>
                      </a:solidFill>
                      <a:prstDash val="dashDot"/>
                      <a:round/>
                      <a:headEnd len="sm" w="sm" type="none"/>
                      <a:tailEnd len="sm" w="sm" type="none"/>
                    </a:lnL>
                    <a:lnR cap="flat" cmpd="sng" w="9525">
                      <a:solidFill>
                        <a:srgbClr val="45818E"/>
                      </a:solidFill>
                      <a:prstDash val="dashDot"/>
                      <a:round/>
                      <a:headEnd len="sm" w="sm" type="none"/>
                      <a:tailEnd len="sm" w="sm" type="none"/>
                    </a:lnR>
                    <a:lnT cap="flat" cmpd="sng" w="9525">
                      <a:solidFill>
                        <a:srgbClr val="45818E"/>
                      </a:solidFill>
                      <a:prstDash val="dashDot"/>
                      <a:round/>
                      <a:headEnd len="sm" w="sm" type="none"/>
                      <a:tailEnd len="sm" w="sm" type="none"/>
                    </a:lnT>
                    <a:lnB cap="flat" cmpd="sng" w="9525">
                      <a:solidFill>
                        <a:srgbClr val="45818E"/>
                      </a:solidFill>
                      <a:prstDash val="dashDot"/>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311700" y="44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Description 3: Edit calendar</a:t>
            </a:r>
            <a:endParaRPr/>
          </a:p>
        </p:txBody>
      </p:sp>
      <p:graphicFrame>
        <p:nvGraphicFramePr>
          <p:cNvPr id="209" name="Google Shape;209;p26"/>
          <p:cNvGraphicFramePr/>
          <p:nvPr/>
        </p:nvGraphicFramePr>
        <p:xfrm>
          <a:off x="311700" y="1348913"/>
          <a:ext cx="3000000" cy="3000000"/>
        </p:xfrm>
        <a:graphic>
          <a:graphicData uri="http://schemas.openxmlformats.org/drawingml/2006/table">
            <a:tbl>
              <a:tblPr>
                <a:noFill/>
                <a:tableStyleId>{BCB2F175-0426-45D0-B61E-28FA3FF34585}</a:tableStyleId>
              </a:tblPr>
              <a:tblGrid>
                <a:gridCol w="2130150"/>
                <a:gridCol w="2130150"/>
                <a:gridCol w="2130150"/>
                <a:gridCol w="2130150"/>
              </a:tblGrid>
              <a:tr h="673550">
                <a:tc>
                  <a:txBody>
                    <a:bodyPr/>
                    <a:lstStyle/>
                    <a:p>
                      <a:pPr indent="0" lvl="0" marL="0" rtl="0" algn="l">
                        <a:spcBef>
                          <a:spcPts val="0"/>
                        </a:spcBef>
                        <a:spcAft>
                          <a:spcPts val="0"/>
                        </a:spcAft>
                        <a:buNone/>
                      </a:pPr>
                      <a:r>
                        <a:rPr b="1" lang="en" sz="1100"/>
                        <a:t>Description of Step</a:t>
                      </a:r>
                      <a:endParaRPr b="1"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solidFill>
                      <a:srgbClr val="B4A7D6"/>
                    </a:solidFill>
                  </a:tcPr>
                </a:tc>
                <a:tc>
                  <a:txBody>
                    <a:bodyPr/>
                    <a:lstStyle/>
                    <a:p>
                      <a:pPr indent="0" lvl="0" marL="0" rtl="0" algn="l">
                        <a:spcBef>
                          <a:spcPts val="0"/>
                        </a:spcBef>
                        <a:spcAft>
                          <a:spcPts val="0"/>
                        </a:spcAft>
                        <a:buNone/>
                      </a:pPr>
                      <a:r>
                        <a:rPr b="1" lang="en" sz="1100"/>
                        <a:t>Does the user have the knowledge/training to do this step? </a:t>
                      </a:r>
                      <a:endParaRPr b="1"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solidFill>
                      <a:srgbClr val="B4A7D6"/>
                    </a:solidFill>
                  </a:tcPr>
                </a:tc>
                <a:tc>
                  <a:txBody>
                    <a:bodyPr/>
                    <a:lstStyle/>
                    <a:p>
                      <a:pPr indent="0" lvl="0" marL="0" rtl="0" algn="l">
                        <a:spcBef>
                          <a:spcPts val="0"/>
                        </a:spcBef>
                        <a:spcAft>
                          <a:spcPts val="0"/>
                        </a:spcAft>
                        <a:buNone/>
                      </a:pPr>
                      <a:r>
                        <a:rPr b="1" lang="en" sz="1100"/>
                        <a:t>It is believable that they would do it? That is, are they motivated? </a:t>
                      </a:r>
                      <a:endParaRPr b="1"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solidFill>
                      <a:srgbClr val="B4A7D6"/>
                    </a:solidFill>
                  </a:tcPr>
                </a:tc>
                <a:tc>
                  <a:txBody>
                    <a:bodyPr/>
                    <a:lstStyle/>
                    <a:p>
                      <a:pPr indent="0" lvl="0" marL="0" rtl="0" algn="l">
                        <a:spcBef>
                          <a:spcPts val="0"/>
                        </a:spcBef>
                        <a:spcAft>
                          <a:spcPts val="0"/>
                        </a:spcAft>
                        <a:buNone/>
                      </a:pPr>
                      <a:r>
                        <a:rPr b="1" lang="en" sz="1100"/>
                        <a:t>Comments (Including possible solution)</a:t>
                      </a:r>
                      <a:endParaRPr b="1"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solidFill>
                      <a:srgbClr val="B4A7D6"/>
                    </a:solidFill>
                  </a:tcPr>
                </a:tc>
              </a:tr>
              <a:tr h="404425">
                <a:tc>
                  <a:txBody>
                    <a:bodyPr/>
                    <a:lstStyle/>
                    <a:p>
                      <a:pPr indent="0" lvl="0" marL="0" rtl="0" algn="l">
                        <a:spcBef>
                          <a:spcPts val="0"/>
                        </a:spcBef>
                        <a:spcAft>
                          <a:spcPts val="0"/>
                        </a:spcAft>
                        <a:buNone/>
                      </a:pPr>
                      <a:r>
                        <a:rPr lang="en" sz="1100"/>
                        <a:t>Click calendar in homepage</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Yes, they want to check what’s their meal-plan for the week </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r>
              <a:tr h="404425">
                <a:tc>
                  <a:txBody>
                    <a:bodyPr/>
                    <a:lstStyle/>
                    <a:p>
                      <a:pPr indent="0" lvl="0" marL="0" rtl="0" algn="l">
                        <a:spcBef>
                          <a:spcPts val="0"/>
                        </a:spcBef>
                        <a:spcAft>
                          <a:spcPts val="0"/>
                        </a:spcAft>
                        <a:buNone/>
                      </a:pPr>
                      <a:r>
                        <a:rPr lang="en" sz="1100"/>
                        <a:t>Click edit calendar button</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Yes, Clicking a button is </a:t>
                      </a:r>
                      <a:r>
                        <a:rPr lang="en" sz="1100"/>
                        <a:t>straightforward.</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The user wants to change the food the algorithm proposes, so yes</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r>
              <a:tr h="830825">
                <a:tc>
                  <a:txBody>
                    <a:bodyPr/>
                    <a:lstStyle/>
                    <a:p>
                      <a:pPr indent="0" lvl="0" marL="0" rtl="0" algn="l">
                        <a:spcBef>
                          <a:spcPts val="0"/>
                        </a:spcBef>
                        <a:spcAft>
                          <a:spcPts val="0"/>
                        </a:spcAft>
                        <a:buNone/>
                      </a:pPr>
                      <a:r>
                        <a:rPr lang="en" sz="1100"/>
                        <a:t>Make choices (i.e. no sugar, spicy, bulking week, etc.)</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The user would have some preprogrammed options</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Search bar in case the user has something specific in mind. If that’s not in the app a suggestion option could added</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r>
              <a:tr h="457500">
                <a:tc>
                  <a:txBody>
                    <a:bodyPr/>
                    <a:lstStyle/>
                    <a:p>
                      <a:pPr indent="0" lvl="0" marL="0" rtl="0" algn="l">
                        <a:spcBef>
                          <a:spcPts val="0"/>
                        </a:spcBef>
                        <a:spcAft>
                          <a:spcPts val="0"/>
                        </a:spcAft>
                        <a:buNone/>
                      </a:pPr>
                      <a:r>
                        <a:rPr lang="en" sz="1100"/>
                        <a:t>Click generate button </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Again, it’s straightforward</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c>
                  <a:txBody>
                    <a:bodyPr/>
                    <a:lstStyle/>
                    <a:p>
                      <a:pPr indent="0" lvl="0" marL="0" rtl="0" algn="l">
                        <a:spcBef>
                          <a:spcPts val="0"/>
                        </a:spcBef>
                        <a:spcAft>
                          <a:spcPts val="0"/>
                        </a:spcAft>
                        <a:buNone/>
                      </a:pPr>
                      <a:r>
                        <a:rPr lang="en" sz="1100"/>
                        <a:t>-</a:t>
                      </a:r>
                      <a:endParaRPr sz="1100"/>
                    </a:p>
                  </a:txBody>
                  <a:tcPr marT="91425" marB="91425" marR="91425" marL="91425">
                    <a:lnL cap="flat" cmpd="sng" w="9525">
                      <a:solidFill>
                        <a:srgbClr val="674EA7"/>
                      </a:solidFill>
                      <a:prstDash val="dashDot"/>
                      <a:round/>
                      <a:headEnd len="sm" w="sm" type="none"/>
                      <a:tailEnd len="sm" w="sm" type="none"/>
                    </a:lnL>
                    <a:lnR cap="flat" cmpd="sng" w="9525">
                      <a:solidFill>
                        <a:srgbClr val="674EA7"/>
                      </a:solidFill>
                      <a:prstDash val="dashDot"/>
                      <a:round/>
                      <a:headEnd len="sm" w="sm" type="none"/>
                      <a:tailEnd len="sm" w="sm" type="none"/>
                    </a:lnR>
                    <a:lnT cap="flat" cmpd="sng" w="9525">
                      <a:solidFill>
                        <a:srgbClr val="674EA7"/>
                      </a:solidFill>
                      <a:prstDash val="dashDot"/>
                      <a:round/>
                      <a:headEnd len="sm" w="sm" type="none"/>
                      <a:tailEnd len="sm" w="sm" type="none"/>
                    </a:lnT>
                    <a:lnB cap="flat" cmpd="sng" w="9525">
                      <a:solidFill>
                        <a:srgbClr val="674EA7"/>
                      </a:solidFill>
                      <a:prstDash val="dashDot"/>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44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Description 4: Add family member</a:t>
            </a:r>
            <a:endParaRPr/>
          </a:p>
        </p:txBody>
      </p:sp>
      <p:graphicFrame>
        <p:nvGraphicFramePr>
          <p:cNvPr id="215" name="Google Shape;215;p27"/>
          <p:cNvGraphicFramePr/>
          <p:nvPr/>
        </p:nvGraphicFramePr>
        <p:xfrm>
          <a:off x="311700" y="1348913"/>
          <a:ext cx="3000000" cy="3000000"/>
        </p:xfrm>
        <a:graphic>
          <a:graphicData uri="http://schemas.openxmlformats.org/drawingml/2006/table">
            <a:tbl>
              <a:tblPr>
                <a:noFill/>
                <a:tableStyleId>{BCB2F175-0426-45D0-B61E-28FA3FF34585}</a:tableStyleId>
              </a:tblPr>
              <a:tblGrid>
                <a:gridCol w="2130150"/>
                <a:gridCol w="2130150"/>
                <a:gridCol w="2130150"/>
                <a:gridCol w="2130150"/>
              </a:tblGrid>
              <a:tr h="673550">
                <a:tc>
                  <a:txBody>
                    <a:bodyPr/>
                    <a:lstStyle/>
                    <a:p>
                      <a:pPr indent="0" lvl="0" marL="0" rtl="0" algn="l">
                        <a:spcBef>
                          <a:spcPts val="0"/>
                        </a:spcBef>
                        <a:spcAft>
                          <a:spcPts val="0"/>
                        </a:spcAft>
                        <a:buNone/>
                      </a:pPr>
                      <a:r>
                        <a:rPr b="1" lang="en" sz="1100"/>
                        <a:t>Description of Step</a:t>
                      </a:r>
                      <a:endParaRPr b="1"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solidFill>
                      <a:srgbClr val="FFE599"/>
                    </a:solidFill>
                  </a:tcPr>
                </a:tc>
                <a:tc>
                  <a:txBody>
                    <a:bodyPr/>
                    <a:lstStyle/>
                    <a:p>
                      <a:pPr indent="0" lvl="0" marL="0" rtl="0" algn="l">
                        <a:spcBef>
                          <a:spcPts val="0"/>
                        </a:spcBef>
                        <a:spcAft>
                          <a:spcPts val="0"/>
                        </a:spcAft>
                        <a:buNone/>
                      </a:pPr>
                      <a:r>
                        <a:rPr b="1" lang="en" sz="1100"/>
                        <a:t>Does the user have the knowledge/training to do this step? </a:t>
                      </a:r>
                      <a:endParaRPr b="1"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solidFill>
                      <a:srgbClr val="FFE599"/>
                    </a:solidFill>
                  </a:tcPr>
                </a:tc>
                <a:tc>
                  <a:txBody>
                    <a:bodyPr/>
                    <a:lstStyle/>
                    <a:p>
                      <a:pPr indent="0" lvl="0" marL="0" rtl="0" algn="l">
                        <a:spcBef>
                          <a:spcPts val="0"/>
                        </a:spcBef>
                        <a:spcAft>
                          <a:spcPts val="0"/>
                        </a:spcAft>
                        <a:buNone/>
                      </a:pPr>
                      <a:r>
                        <a:rPr b="1" lang="en" sz="1100"/>
                        <a:t>It is believable that they would do it? That is, are they motivated? </a:t>
                      </a:r>
                      <a:endParaRPr b="1"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solidFill>
                      <a:srgbClr val="FFE599"/>
                    </a:solidFill>
                  </a:tcPr>
                </a:tc>
                <a:tc>
                  <a:txBody>
                    <a:bodyPr/>
                    <a:lstStyle/>
                    <a:p>
                      <a:pPr indent="0" lvl="0" marL="0" rtl="0" algn="l">
                        <a:spcBef>
                          <a:spcPts val="0"/>
                        </a:spcBef>
                        <a:spcAft>
                          <a:spcPts val="0"/>
                        </a:spcAft>
                        <a:buNone/>
                      </a:pPr>
                      <a:r>
                        <a:rPr b="1" lang="en" sz="1100"/>
                        <a:t>Comments (Including possible solution)</a:t>
                      </a:r>
                      <a:endParaRPr b="1"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solidFill>
                      <a:srgbClr val="FFE599"/>
                    </a:solidFill>
                  </a:tcPr>
                </a:tc>
              </a:tr>
              <a:tr h="404425">
                <a:tc>
                  <a:txBody>
                    <a:bodyPr/>
                    <a:lstStyle/>
                    <a:p>
                      <a:pPr indent="0" lvl="0" marL="0" rtl="0" algn="l">
                        <a:spcBef>
                          <a:spcPts val="0"/>
                        </a:spcBef>
                        <a:spcAft>
                          <a:spcPts val="0"/>
                        </a:spcAft>
                        <a:buNone/>
                      </a:pPr>
                      <a:r>
                        <a:rPr lang="en" sz="1100"/>
                        <a:t>Click Account in Homepage</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None/>
                      </a:pPr>
                      <a:r>
                        <a:rPr lang="en" sz="1100"/>
                        <a:t>The user wants to add a family member, so yes</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None/>
                      </a:pPr>
                      <a:r>
                        <a:rPr lang="en" sz="1100"/>
                        <a:t>-</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r>
              <a:tr h="404425">
                <a:tc>
                  <a:txBody>
                    <a:bodyPr/>
                    <a:lstStyle/>
                    <a:p>
                      <a:pPr indent="0" lvl="0" marL="0" rtl="0" algn="l">
                        <a:spcBef>
                          <a:spcPts val="0"/>
                        </a:spcBef>
                        <a:spcAft>
                          <a:spcPts val="0"/>
                        </a:spcAft>
                        <a:buNone/>
                      </a:pPr>
                      <a:r>
                        <a:rPr lang="en" sz="1100"/>
                        <a:t>Activate Family sharing</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None/>
                      </a:pPr>
                      <a:r>
                        <a:rPr lang="en" sz="1100"/>
                        <a:t>Yes, the users are used to do it in their own systems preferences and other apps.</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The user wants to add a family member, so yes</a:t>
                      </a:r>
                      <a:endParaRPr sz="1100">
                        <a:solidFill>
                          <a:schemeClr val="dk1"/>
                        </a:solidFill>
                      </a:endParaRPr>
                    </a:p>
                    <a:p>
                      <a:pPr indent="0" lvl="0" marL="0" rtl="0" algn="l">
                        <a:spcBef>
                          <a:spcPts val="0"/>
                        </a:spcBef>
                        <a:spcAft>
                          <a:spcPts val="0"/>
                        </a:spcAft>
                        <a:buNone/>
                      </a:pPr>
                      <a:r>
                        <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None/>
                      </a:pPr>
                      <a:r>
                        <a:rPr lang="en" sz="1100"/>
                        <a:t>-</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r>
              <a:tr h="830825">
                <a:tc>
                  <a:txBody>
                    <a:bodyPr/>
                    <a:lstStyle/>
                    <a:p>
                      <a:pPr indent="0" lvl="0" marL="0" rtl="0" algn="l">
                        <a:spcBef>
                          <a:spcPts val="0"/>
                        </a:spcBef>
                        <a:spcAft>
                          <a:spcPts val="0"/>
                        </a:spcAft>
                        <a:buNone/>
                      </a:pPr>
                      <a:r>
                        <a:rPr lang="en" sz="1100"/>
                        <a:t>Click Add a family member</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None/>
                      </a:pPr>
                      <a:r>
                        <a:rPr lang="en" sz="1100"/>
                        <a:t>It’s the first option that the user sees. If it’s the first time they do it, it will be easy.</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None/>
                      </a:pPr>
                      <a:r>
                        <a:rPr lang="en" sz="1100"/>
                        <a:t>-</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r>
              <a:tr h="457500">
                <a:tc>
                  <a:txBody>
                    <a:bodyPr/>
                    <a:lstStyle/>
                    <a:p>
                      <a:pPr indent="0" lvl="0" marL="0" rtl="0" algn="l">
                        <a:spcBef>
                          <a:spcPts val="0"/>
                        </a:spcBef>
                        <a:spcAft>
                          <a:spcPts val="0"/>
                        </a:spcAft>
                        <a:buNone/>
                      </a:pPr>
                      <a:r>
                        <a:rPr lang="en" sz="1100"/>
                        <a:t>Insert new member’s username and confirm.</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None/>
                      </a:pPr>
                      <a:r>
                        <a:rPr lang="en" sz="1100"/>
                        <a:t>Again, it’s straightforward</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c>
                  <a:txBody>
                    <a:bodyPr/>
                    <a:lstStyle/>
                    <a:p>
                      <a:pPr indent="0" lvl="0" marL="0" rtl="0" algn="l">
                        <a:spcBef>
                          <a:spcPts val="0"/>
                        </a:spcBef>
                        <a:spcAft>
                          <a:spcPts val="0"/>
                        </a:spcAft>
                        <a:buNone/>
                      </a:pPr>
                      <a:r>
                        <a:rPr lang="en" sz="1100"/>
                        <a:t>A small tutorial of these little tasks could be added when creating the profile in a HiFi version</a:t>
                      </a:r>
                      <a:endParaRPr sz="1100"/>
                    </a:p>
                  </a:txBody>
                  <a:tcPr marT="91425" marB="91425" marR="91425" marL="91425">
                    <a:lnL cap="flat" cmpd="sng" w="9525">
                      <a:solidFill>
                        <a:srgbClr val="F1C232"/>
                      </a:solidFill>
                      <a:prstDash val="dashDot"/>
                      <a:round/>
                      <a:headEnd len="sm" w="sm" type="none"/>
                      <a:tailEnd len="sm" w="sm" type="none"/>
                    </a:lnL>
                    <a:lnR cap="flat" cmpd="sng" w="9525">
                      <a:solidFill>
                        <a:srgbClr val="F1C232"/>
                      </a:solidFill>
                      <a:prstDash val="dashDot"/>
                      <a:round/>
                      <a:headEnd len="sm" w="sm" type="none"/>
                      <a:tailEnd len="sm" w="sm" type="none"/>
                    </a:lnR>
                    <a:lnT cap="flat" cmpd="sng" w="9525">
                      <a:solidFill>
                        <a:srgbClr val="F1C232"/>
                      </a:solidFill>
                      <a:prstDash val="dashDot"/>
                      <a:round/>
                      <a:headEnd len="sm" w="sm" type="none"/>
                      <a:tailEnd len="sm" w="sm" type="none"/>
                    </a:lnT>
                    <a:lnB cap="flat" cmpd="sng" w="9525">
                      <a:solidFill>
                        <a:srgbClr val="F1C232"/>
                      </a:solidFill>
                      <a:prstDash val="dashDot"/>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311700" y="44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Description 5: Logout</a:t>
            </a:r>
            <a:endParaRPr/>
          </a:p>
        </p:txBody>
      </p:sp>
      <p:graphicFrame>
        <p:nvGraphicFramePr>
          <p:cNvPr id="221" name="Google Shape;221;p28"/>
          <p:cNvGraphicFramePr/>
          <p:nvPr/>
        </p:nvGraphicFramePr>
        <p:xfrm>
          <a:off x="311700" y="1348913"/>
          <a:ext cx="3000000" cy="3000000"/>
        </p:xfrm>
        <a:graphic>
          <a:graphicData uri="http://schemas.openxmlformats.org/drawingml/2006/table">
            <a:tbl>
              <a:tblPr>
                <a:noFill/>
                <a:tableStyleId>{BCB2F175-0426-45D0-B61E-28FA3FF34585}</a:tableStyleId>
              </a:tblPr>
              <a:tblGrid>
                <a:gridCol w="2130150"/>
                <a:gridCol w="2130150"/>
                <a:gridCol w="2130150"/>
                <a:gridCol w="2130150"/>
              </a:tblGrid>
              <a:tr h="673550">
                <a:tc>
                  <a:txBody>
                    <a:bodyPr/>
                    <a:lstStyle/>
                    <a:p>
                      <a:pPr indent="0" lvl="0" marL="0" rtl="0" algn="l">
                        <a:spcBef>
                          <a:spcPts val="0"/>
                        </a:spcBef>
                        <a:spcAft>
                          <a:spcPts val="0"/>
                        </a:spcAft>
                        <a:buNone/>
                      </a:pPr>
                      <a:r>
                        <a:rPr b="1" lang="en" sz="1100"/>
                        <a:t>Description of Step</a:t>
                      </a:r>
                      <a:endParaRPr b="1"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solidFill>
                      <a:srgbClr val="B6D7A8"/>
                    </a:solidFill>
                  </a:tcPr>
                </a:tc>
                <a:tc>
                  <a:txBody>
                    <a:bodyPr/>
                    <a:lstStyle/>
                    <a:p>
                      <a:pPr indent="0" lvl="0" marL="0" rtl="0" algn="l">
                        <a:spcBef>
                          <a:spcPts val="0"/>
                        </a:spcBef>
                        <a:spcAft>
                          <a:spcPts val="0"/>
                        </a:spcAft>
                        <a:buNone/>
                      </a:pPr>
                      <a:r>
                        <a:rPr b="1" lang="en" sz="1100"/>
                        <a:t>Does the user have the knowledge/training to do this step? </a:t>
                      </a:r>
                      <a:endParaRPr b="1"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solidFill>
                      <a:srgbClr val="B6D7A8"/>
                    </a:solidFill>
                  </a:tcPr>
                </a:tc>
                <a:tc>
                  <a:txBody>
                    <a:bodyPr/>
                    <a:lstStyle/>
                    <a:p>
                      <a:pPr indent="0" lvl="0" marL="0" rtl="0" algn="l">
                        <a:spcBef>
                          <a:spcPts val="0"/>
                        </a:spcBef>
                        <a:spcAft>
                          <a:spcPts val="0"/>
                        </a:spcAft>
                        <a:buNone/>
                      </a:pPr>
                      <a:r>
                        <a:rPr b="1" lang="en" sz="1100"/>
                        <a:t>It is believable that they would do it? That is, are they motivated? </a:t>
                      </a:r>
                      <a:endParaRPr b="1"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solidFill>
                      <a:srgbClr val="B6D7A8"/>
                    </a:solidFill>
                  </a:tcPr>
                </a:tc>
                <a:tc>
                  <a:txBody>
                    <a:bodyPr/>
                    <a:lstStyle/>
                    <a:p>
                      <a:pPr indent="0" lvl="0" marL="0" rtl="0" algn="l">
                        <a:spcBef>
                          <a:spcPts val="0"/>
                        </a:spcBef>
                        <a:spcAft>
                          <a:spcPts val="0"/>
                        </a:spcAft>
                        <a:buNone/>
                      </a:pPr>
                      <a:r>
                        <a:rPr b="1" lang="en" sz="1100"/>
                        <a:t>Comments (Including possible solution)</a:t>
                      </a:r>
                      <a:endParaRPr b="1"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solidFill>
                      <a:srgbClr val="B6D7A8"/>
                    </a:solidFill>
                  </a:tcPr>
                </a:tc>
              </a:tr>
              <a:tr h="404425">
                <a:tc>
                  <a:txBody>
                    <a:bodyPr/>
                    <a:lstStyle/>
                    <a:p>
                      <a:pPr indent="0" lvl="0" marL="0" rtl="0" algn="l">
                        <a:spcBef>
                          <a:spcPts val="0"/>
                        </a:spcBef>
                        <a:spcAft>
                          <a:spcPts val="0"/>
                        </a:spcAft>
                        <a:buNone/>
                      </a:pPr>
                      <a:r>
                        <a:rPr lang="en" sz="1100"/>
                        <a:t>Click in Settings in Homepage</a:t>
                      </a:r>
                      <a:endParaRPr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tcPr>
                </a:tc>
                <a:tc>
                  <a:txBody>
                    <a:bodyPr/>
                    <a:lstStyle/>
                    <a:p>
                      <a:pPr indent="0" lvl="0" marL="0" rtl="0" algn="l">
                        <a:spcBef>
                          <a:spcPts val="0"/>
                        </a:spcBef>
                        <a:spcAft>
                          <a:spcPts val="0"/>
                        </a:spcAft>
                        <a:buNone/>
                      </a:pPr>
                      <a:r>
                        <a:rPr lang="en" sz="1100"/>
                        <a:t>The user wants to logout so yes</a:t>
                      </a:r>
                      <a:endParaRPr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tcPr>
                </a:tc>
                <a:tc>
                  <a:txBody>
                    <a:bodyPr/>
                    <a:lstStyle/>
                    <a:p>
                      <a:pPr indent="0" lvl="0" marL="0" rtl="0" algn="l">
                        <a:spcBef>
                          <a:spcPts val="0"/>
                        </a:spcBef>
                        <a:spcAft>
                          <a:spcPts val="0"/>
                        </a:spcAft>
                        <a:buNone/>
                      </a:pPr>
                      <a:r>
                        <a:rPr lang="en" sz="1100"/>
                        <a:t>-</a:t>
                      </a:r>
                      <a:endParaRPr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tcPr>
                </a:tc>
              </a:tr>
              <a:tr h="404425">
                <a:tc>
                  <a:txBody>
                    <a:bodyPr/>
                    <a:lstStyle/>
                    <a:p>
                      <a:pPr indent="0" lvl="0" marL="0" rtl="0" algn="l">
                        <a:spcBef>
                          <a:spcPts val="0"/>
                        </a:spcBef>
                        <a:spcAft>
                          <a:spcPts val="0"/>
                        </a:spcAft>
                        <a:buNone/>
                      </a:pPr>
                      <a:r>
                        <a:rPr lang="en" sz="1100"/>
                        <a:t>Click the Power symbol</a:t>
                      </a:r>
                      <a:endParaRPr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tcPr>
                </a:tc>
                <a:tc>
                  <a:txBody>
                    <a:bodyPr/>
                    <a:lstStyle/>
                    <a:p>
                      <a:pPr indent="0" lvl="0" marL="0" rtl="0" algn="l">
                        <a:spcBef>
                          <a:spcPts val="0"/>
                        </a:spcBef>
                        <a:spcAft>
                          <a:spcPts val="0"/>
                        </a:spcAft>
                        <a:buNone/>
                      </a:pPr>
                      <a:r>
                        <a:rPr lang="en" sz="1100"/>
                        <a:t>Yes, it’s straightforward</a:t>
                      </a:r>
                      <a:endParaRPr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The user wants to logout, so yes</a:t>
                      </a:r>
                      <a:endParaRPr sz="1100">
                        <a:solidFill>
                          <a:schemeClr val="dk1"/>
                        </a:solidFill>
                      </a:endParaRPr>
                    </a:p>
                    <a:p>
                      <a:pPr indent="0" lvl="0" marL="0" rtl="0" algn="l">
                        <a:spcBef>
                          <a:spcPts val="0"/>
                        </a:spcBef>
                        <a:spcAft>
                          <a:spcPts val="0"/>
                        </a:spcAft>
                        <a:buNone/>
                      </a:pPr>
                      <a:r>
                        <a:t/>
                      </a:r>
                      <a:endParaRPr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tcPr>
                </a:tc>
                <a:tc>
                  <a:txBody>
                    <a:bodyPr/>
                    <a:lstStyle/>
                    <a:p>
                      <a:pPr indent="0" lvl="0" marL="0" rtl="0" algn="l">
                        <a:spcBef>
                          <a:spcPts val="0"/>
                        </a:spcBef>
                        <a:spcAft>
                          <a:spcPts val="0"/>
                        </a:spcAft>
                        <a:buNone/>
                      </a:pPr>
                      <a:r>
                        <a:rPr lang="en" sz="1100"/>
                        <a:t>-</a:t>
                      </a:r>
                      <a:endParaRPr sz="1100"/>
                    </a:p>
                  </a:txBody>
                  <a:tcPr marT="91425" marB="91425" marR="91425" marL="91425">
                    <a:lnL cap="flat" cmpd="sng" w="9525">
                      <a:solidFill>
                        <a:srgbClr val="6AA84F"/>
                      </a:solidFill>
                      <a:prstDash val="dashDot"/>
                      <a:round/>
                      <a:headEnd len="sm" w="sm" type="none"/>
                      <a:tailEnd len="sm" w="sm" type="none"/>
                    </a:lnL>
                    <a:lnR cap="flat" cmpd="sng" w="9525">
                      <a:solidFill>
                        <a:srgbClr val="6AA84F"/>
                      </a:solidFill>
                      <a:prstDash val="dashDot"/>
                      <a:round/>
                      <a:headEnd len="sm" w="sm" type="none"/>
                      <a:tailEnd len="sm" w="sm" type="none"/>
                    </a:lnR>
                    <a:lnT cap="flat" cmpd="sng" w="9525">
                      <a:solidFill>
                        <a:srgbClr val="6AA84F"/>
                      </a:solidFill>
                      <a:prstDash val="dashDot"/>
                      <a:round/>
                      <a:headEnd len="sm" w="sm" type="none"/>
                      <a:tailEnd len="sm" w="sm" type="none"/>
                    </a:lnT>
                    <a:lnB cap="flat" cmpd="sng" w="9525">
                      <a:solidFill>
                        <a:srgbClr val="6AA84F"/>
                      </a:solidFill>
                      <a:prstDash val="dashDot"/>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STORYBOARD </a:t>
            </a:r>
            <a:endParaRPr/>
          </a:p>
        </p:txBody>
      </p:sp>
      <p:pic>
        <p:nvPicPr>
          <p:cNvPr id="227" name="Google Shape;227;p29"/>
          <p:cNvPicPr preferRelativeResize="0"/>
          <p:nvPr/>
        </p:nvPicPr>
        <p:blipFill>
          <a:blip r:embed="rId3">
            <a:alphaModFix/>
          </a:blip>
          <a:stretch>
            <a:fillRect/>
          </a:stretch>
        </p:blipFill>
        <p:spPr>
          <a:xfrm>
            <a:off x="93150" y="1017725"/>
            <a:ext cx="1700784" cy="3118103"/>
          </a:xfrm>
          <a:prstGeom prst="rect">
            <a:avLst/>
          </a:prstGeom>
          <a:noFill/>
          <a:ln>
            <a:noFill/>
          </a:ln>
        </p:spPr>
      </p:pic>
      <p:pic>
        <p:nvPicPr>
          <p:cNvPr id="228" name="Google Shape;228;p29"/>
          <p:cNvPicPr preferRelativeResize="0"/>
          <p:nvPr/>
        </p:nvPicPr>
        <p:blipFill>
          <a:blip r:embed="rId4">
            <a:alphaModFix/>
          </a:blip>
          <a:stretch>
            <a:fillRect/>
          </a:stretch>
        </p:blipFill>
        <p:spPr>
          <a:xfrm>
            <a:off x="2382921" y="1017725"/>
            <a:ext cx="1700784" cy="3118103"/>
          </a:xfrm>
          <a:prstGeom prst="rect">
            <a:avLst/>
          </a:prstGeom>
          <a:noFill/>
          <a:ln>
            <a:noFill/>
          </a:ln>
        </p:spPr>
      </p:pic>
      <p:pic>
        <p:nvPicPr>
          <p:cNvPr id="229" name="Google Shape;229;p29"/>
          <p:cNvPicPr preferRelativeResize="0"/>
          <p:nvPr/>
        </p:nvPicPr>
        <p:blipFill>
          <a:blip r:embed="rId5">
            <a:alphaModFix/>
          </a:blip>
          <a:stretch>
            <a:fillRect/>
          </a:stretch>
        </p:blipFill>
        <p:spPr>
          <a:xfrm>
            <a:off x="4672695" y="1009300"/>
            <a:ext cx="1691639" cy="3118103"/>
          </a:xfrm>
          <a:prstGeom prst="rect">
            <a:avLst/>
          </a:prstGeom>
          <a:noFill/>
          <a:ln>
            <a:noFill/>
          </a:ln>
        </p:spPr>
      </p:pic>
      <p:pic>
        <p:nvPicPr>
          <p:cNvPr id="230" name="Google Shape;230;p29"/>
          <p:cNvPicPr preferRelativeResize="0"/>
          <p:nvPr/>
        </p:nvPicPr>
        <p:blipFill>
          <a:blip r:embed="rId6">
            <a:alphaModFix/>
          </a:blip>
          <a:stretch>
            <a:fillRect/>
          </a:stretch>
        </p:blipFill>
        <p:spPr>
          <a:xfrm>
            <a:off x="7060629" y="1009300"/>
            <a:ext cx="1700784" cy="31181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STORYBOARD </a:t>
            </a:r>
            <a:endParaRPr/>
          </a:p>
        </p:txBody>
      </p:sp>
      <p:pic>
        <p:nvPicPr>
          <p:cNvPr id="236" name="Google Shape;236;p30"/>
          <p:cNvPicPr preferRelativeResize="0"/>
          <p:nvPr/>
        </p:nvPicPr>
        <p:blipFill>
          <a:blip r:embed="rId3">
            <a:alphaModFix/>
          </a:blip>
          <a:stretch>
            <a:fillRect/>
          </a:stretch>
        </p:blipFill>
        <p:spPr>
          <a:xfrm>
            <a:off x="2399750" y="1170125"/>
            <a:ext cx="1700783" cy="3118105"/>
          </a:xfrm>
          <a:prstGeom prst="rect">
            <a:avLst/>
          </a:prstGeom>
          <a:noFill/>
          <a:ln>
            <a:noFill/>
          </a:ln>
        </p:spPr>
      </p:pic>
      <p:pic>
        <p:nvPicPr>
          <p:cNvPr id="237" name="Google Shape;237;p30"/>
          <p:cNvPicPr preferRelativeResize="0"/>
          <p:nvPr/>
        </p:nvPicPr>
        <p:blipFill>
          <a:blip r:embed="rId4">
            <a:alphaModFix/>
          </a:blip>
          <a:stretch>
            <a:fillRect/>
          </a:stretch>
        </p:blipFill>
        <p:spPr>
          <a:xfrm>
            <a:off x="4692810" y="1170125"/>
            <a:ext cx="1700784" cy="3118105"/>
          </a:xfrm>
          <a:prstGeom prst="rect">
            <a:avLst/>
          </a:prstGeom>
          <a:noFill/>
          <a:ln>
            <a:noFill/>
          </a:ln>
        </p:spPr>
      </p:pic>
      <p:pic>
        <p:nvPicPr>
          <p:cNvPr id="238" name="Google Shape;238;p30"/>
          <p:cNvPicPr preferRelativeResize="0"/>
          <p:nvPr/>
        </p:nvPicPr>
        <p:blipFill>
          <a:blip r:embed="rId5">
            <a:alphaModFix/>
          </a:blip>
          <a:stretch>
            <a:fillRect/>
          </a:stretch>
        </p:blipFill>
        <p:spPr>
          <a:xfrm>
            <a:off x="7055317" y="1170125"/>
            <a:ext cx="1700784" cy="3118103"/>
          </a:xfrm>
          <a:prstGeom prst="rect">
            <a:avLst/>
          </a:prstGeom>
          <a:noFill/>
          <a:ln>
            <a:noFill/>
          </a:ln>
        </p:spPr>
      </p:pic>
      <p:pic>
        <p:nvPicPr>
          <p:cNvPr id="239" name="Google Shape;239;p30"/>
          <p:cNvPicPr preferRelativeResize="0"/>
          <p:nvPr/>
        </p:nvPicPr>
        <p:blipFill>
          <a:blip r:embed="rId6">
            <a:alphaModFix/>
          </a:blip>
          <a:stretch>
            <a:fillRect/>
          </a:stretch>
        </p:blipFill>
        <p:spPr>
          <a:xfrm>
            <a:off x="235501" y="1170125"/>
            <a:ext cx="1700785" cy="31181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HealthEat LoFi Prototype overview</a:t>
            </a:r>
            <a:endParaRPr/>
          </a:p>
        </p:txBody>
      </p:sp>
      <p:sp>
        <p:nvSpPr>
          <p:cNvPr id="245" name="Google Shape;24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tasks:</a:t>
            </a:r>
            <a:endParaRPr/>
          </a:p>
          <a:p>
            <a:pPr indent="-342900" lvl="0" marL="457200" rtl="0" algn="l">
              <a:spcBef>
                <a:spcPts val="1600"/>
              </a:spcBef>
              <a:spcAft>
                <a:spcPts val="0"/>
              </a:spcAft>
              <a:buSzPts val="1800"/>
              <a:buChar char="●"/>
            </a:pPr>
            <a:r>
              <a:rPr lang="en"/>
              <a:t>Account creation</a:t>
            </a:r>
            <a:endParaRPr/>
          </a:p>
          <a:p>
            <a:pPr indent="-342900" lvl="0" marL="457200" rtl="0" algn="l">
              <a:spcBef>
                <a:spcPts val="0"/>
              </a:spcBef>
              <a:spcAft>
                <a:spcPts val="0"/>
              </a:spcAft>
              <a:buSzPts val="1800"/>
              <a:buChar char="●"/>
            </a:pPr>
            <a:r>
              <a:rPr lang="en"/>
              <a:t>Add recipe to the calendar</a:t>
            </a:r>
            <a:endParaRPr/>
          </a:p>
          <a:p>
            <a:pPr indent="-342900" lvl="0" marL="457200" rtl="0" algn="l">
              <a:spcBef>
                <a:spcPts val="0"/>
              </a:spcBef>
              <a:spcAft>
                <a:spcPts val="0"/>
              </a:spcAft>
              <a:buSzPts val="1800"/>
              <a:buChar char="●"/>
            </a:pPr>
            <a:r>
              <a:rPr lang="en"/>
              <a:t>Edit calendar with filters</a:t>
            </a:r>
            <a:endParaRPr/>
          </a:p>
          <a:p>
            <a:pPr indent="-342900" lvl="0" marL="457200" rtl="0" algn="l">
              <a:spcBef>
                <a:spcPts val="0"/>
              </a:spcBef>
              <a:spcAft>
                <a:spcPts val="0"/>
              </a:spcAft>
              <a:buSzPts val="1800"/>
              <a:buChar char="●"/>
            </a:pPr>
            <a:r>
              <a:rPr lang="en"/>
              <a:t>Add family member</a:t>
            </a:r>
            <a:endParaRPr/>
          </a:p>
          <a:p>
            <a:pPr indent="-342900" lvl="0" marL="457200" rtl="0" algn="l">
              <a:spcBef>
                <a:spcPts val="0"/>
              </a:spcBef>
              <a:spcAft>
                <a:spcPts val="0"/>
              </a:spcAft>
              <a:buSzPts val="1800"/>
              <a:buChar char="●"/>
            </a:pPr>
            <a:r>
              <a:rPr lang="en"/>
              <a:t>Log-out</a:t>
            </a:r>
            <a:endParaRPr/>
          </a:p>
        </p:txBody>
      </p:sp>
      <p:pic>
        <p:nvPicPr>
          <p:cNvPr descr="Health Eat LoFi overview with focus on the next main tasks:&#10;- Account creation&#10;- Generate a new calendar&#10;- Add recipes to the calendar&#10;- Add a family member&#10;- Log out" id="246" name="Google Shape;246;p31" title="HealthEat">
            <a:hlinkClick r:id="rId3"/>
          </p:cNvPr>
          <p:cNvPicPr preferRelativeResize="0"/>
          <p:nvPr/>
        </p:nvPicPr>
        <p:blipFill>
          <a:blip r:embed="rId4">
            <a:alphaModFix/>
          </a:blip>
          <a:stretch>
            <a:fillRect/>
          </a:stretch>
        </p:blipFill>
        <p:spPr>
          <a:xfrm>
            <a:off x="3731550" y="1146175"/>
            <a:ext cx="5100750" cy="3429000"/>
          </a:xfrm>
          <a:prstGeom prst="rect">
            <a:avLst/>
          </a:prstGeom>
          <a:noFill/>
          <a:ln>
            <a:noFill/>
          </a:ln>
        </p:spPr>
      </p:pic>
      <p:sp>
        <p:nvSpPr>
          <p:cNvPr id="247" name="Google Shape;247;p31"/>
          <p:cNvSpPr txBox="1"/>
          <p:nvPr/>
        </p:nvSpPr>
        <p:spPr>
          <a:xfrm>
            <a:off x="6212400" y="4575175"/>
            <a:ext cx="2619900" cy="29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https://youtu.be/A1Lts34EpkY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a:t>
            </a:r>
            <a:endParaRPr/>
          </a:p>
        </p:txBody>
      </p:sp>
      <p:sp>
        <p:nvSpPr>
          <p:cNvPr id="61" name="Google Shape;61;p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a:pPr>
            <a:r>
              <a:rPr lang="en"/>
              <a:t>Brainstorming</a:t>
            </a:r>
            <a:endParaRPr/>
          </a:p>
          <a:p>
            <a:pPr indent="-304800" lvl="1" marL="914400" rtl="0" algn="l">
              <a:lnSpc>
                <a:spcPct val="200000"/>
              </a:lnSpc>
              <a:spcBef>
                <a:spcPts val="0"/>
              </a:spcBef>
              <a:spcAft>
                <a:spcPts val="0"/>
              </a:spcAft>
              <a:buSzPts val="1200"/>
              <a:buAutoNum type="alphaLcPeriod"/>
            </a:pPr>
            <a:r>
              <a:rPr lang="en"/>
              <a:t>Sketching - Affinity groups</a:t>
            </a:r>
            <a:endParaRPr/>
          </a:p>
          <a:p>
            <a:pPr indent="-317500" lvl="0" marL="457200" rtl="0" algn="l">
              <a:lnSpc>
                <a:spcPct val="200000"/>
              </a:lnSpc>
              <a:spcBef>
                <a:spcPts val="0"/>
              </a:spcBef>
              <a:spcAft>
                <a:spcPts val="0"/>
              </a:spcAft>
              <a:buSzPts val="1400"/>
              <a:buAutoNum type="arabicPeriod"/>
            </a:pPr>
            <a:r>
              <a:rPr lang="en"/>
              <a:t>Task walkthrough</a:t>
            </a:r>
            <a:endParaRPr/>
          </a:p>
          <a:p>
            <a:pPr indent="-317500" lvl="0" marL="457200" rtl="0" algn="l">
              <a:lnSpc>
                <a:spcPct val="200000"/>
              </a:lnSpc>
              <a:spcBef>
                <a:spcPts val="0"/>
              </a:spcBef>
              <a:spcAft>
                <a:spcPts val="0"/>
              </a:spcAft>
              <a:buSzPts val="1400"/>
              <a:buAutoNum type="arabicPeriod"/>
            </a:pPr>
            <a:r>
              <a:rPr lang="en"/>
              <a:t>Storyboard</a:t>
            </a:r>
            <a:endParaRPr/>
          </a:p>
          <a:p>
            <a:pPr indent="-317500" lvl="0" marL="457200" rtl="0" algn="l">
              <a:lnSpc>
                <a:spcPct val="200000"/>
              </a:lnSpc>
              <a:spcBef>
                <a:spcPts val="0"/>
              </a:spcBef>
              <a:spcAft>
                <a:spcPts val="0"/>
              </a:spcAft>
              <a:buSzPts val="1400"/>
              <a:buAutoNum type="arabicPeriod"/>
            </a:pPr>
            <a:r>
              <a:rPr lang="en"/>
              <a:t>HealthEat LoFi prototype overview</a:t>
            </a:r>
            <a:endParaRPr/>
          </a:p>
        </p:txBody>
      </p:sp>
      <p:sp>
        <p:nvSpPr>
          <p:cNvPr id="62" name="Google Shape;62;p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Reflection Paragraph</a:t>
            </a:r>
            <a:endParaRPr/>
          </a:p>
        </p:txBody>
      </p:sp>
      <p:sp>
        <p:nvSpPr>
          <p:cNvPr id="253" name="Google Shape;25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We decided together (after a brainstorming session) which would be the main pages of our app, then each of us made our own sketch of the page before our next meeting. The visualization of these pages were different for every one of us, which allowed us to pick different elements from each for our final design. The affinity grouping was a bit confusing to do since they all had the same core ideas, we spent a lot of time trying to figure out what exactly to do at this step, but after talking to the TA we were able to move forward.</a:t>
            </a:r>
            <a:endParaRPr sz="1600"/>
          </a:p>
          <a:p>
            <a:pPr indent="0" lvl="0" marL="0" rtl="0" algn="just">
              <a:spcBef>
                <a:spcPts val="1600"/>
              </a:spcBef>
              <a:spcAft>
                <a:spcPts val="1600"/>
              </a:spcAft>
              <a:buNone/>
            </a:pPr>
            <a:r>
              <a:rPr lang="en" sz="1600"/>
              <a:t>The task walkthrough was done with the final sketches of each main page in mind and helped to develop a close to reality video overview and storyboard. Next time we would try to do less discussion before sketching so we would get more unique designs although the discussion before made sure we covered the important pages and had lots of sketches.</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Sketching images</a:t>
            </a:r>
            <a:endParaRPr/>
          </a:p>
        </p:txBody>
      </p:sp>
      <p:sp>
        <p:nvSpPr>
          <p:cNvPr id="259" name="Google Shape;25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https://christianmok.github.io/481TEAM/#sketching</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Brainstorming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Discussion about which should be the main screens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5 Sketches of each screen</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Individual elements were discussed and analysed</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Final versions of screens were made from best elements of each sketch.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Group - Log In / Sign-up</a:t>
            </a:r>
            <a:endParaRPr/>
          </a:p>
        </p:txBody>
      </p:sp>
      <p:pic>
        <p:nvPicPr>
          <p:cNvPr id="74" name="Google Shape;74;p16"/>
          <p:cNvPicPr preferRelativeResize="0"/>
          <p:nvPr/>
        </p:nvPicPr>
        <p:blipFill>
          <a:blip r:embed="rId3">
            <a:alphaModFix/>
          </a:blip>
          <a:stretch>
            <a:fillRect/>
          </a:stretch>
        </p:blipFill>
        <p:spPr>
          <a:xfrm rot="5400000">
            <a:off x="2581000" y="2151600"/>
            <a:ext cx="3683075" cy="1775100"/>
          </a:xfrm>
          <a:prstGeom prst="rect">
            <a:avLst/>
          </a:prstGeom>
          <a:noFill/>
          <a:ln>
            <a:noFill/>
          </a:ln>
        </p:spPr>
      </p:pic>
      <p:pic>
        <p:nvPicPr>
          <p:cNvPr id="75" name="Google Shape;75;p16"/>
          <p:cNvPicPr preferRelativeResize="0"/>
          <p:nvPr/>
        </p:nvPicPr>
        <p:blipFill rotWithShape="1">
          <a:blip r:embed="rId4">
            <a:alphaModFix/>
          </a:blip>
          <a:srcRect b="0" l="0" r="38567" t="23029"/>
          <a:stretch/>
        </p:blipFill>
        <p:spPr>
          <a:xfrm rot="5400000">
            <a:off x="5811125" y="1353424"/>
            <a:ext cx="1363899" cy="1172700"/>
          </a:xfrm>
          <a:prstGeom prst="rect">
            <a:avLst/>
          </a:prstGeom>
          <a:noFill/>
          <a:ln>
            <a:noFill/>
          </a:ln>
        </p:spPr>
      </p:pic>
      <p:pic>
        <p:nvPicPr>
          <p:cNvPr id="76" name="Google Shape;76;p16"/>
          <p:cNvPicPr preferRelativeResize="0"/>
          <p:nvPr/>
        </p:nvPicPr>
        <p:blipFill rotWithShape="1">
          <a:blip r:embed="rId5">
            <a:alphaModFix/>
          </a:blip>
          <a:srcRect b="34576" l="60824" r="0" t="0"/>
          <a:stretch/>
        </p:blipFill>
        <p:spPr>
          <a:xfrm>
            <a:off x="5906725" y="174262"/>
            <a:ext cx="972229" cy="1114225"/>
          </a:xfrm>
          <a:prstGeom prst="rect">
            <a:avLst/>
          </a:prstGeom>
          <a:noFill/>
          <a:ln>
            <a:noFill/>
          </a:ln>
        </p:spPr>
      </p:pic>
      <p:pic>
        <p:nvPicPr>
          <p:cNvPr id="77" name="Google Shape;77;p16"/>
          <p:cNvPicPr preferRelativeResize="0"/>
          <p:nvPr/>
        </p:nvPicPr>
        <p:blipFill rotWithShape="1">
          <a:blip r:embed="rId6">
            <a:alphaModFix/>
          </a:blip>
          <a:srcRect b="31537" l="29635" r="32774" t="49854"/>
          <a:stretch/>
        </p:blipFill>
        <p:spPr>
          <a:xfrm>
            <a:off x="7079425" y="306700"/>
            <a:ext cx="720275" cy="711024"/>
          </a:xfrm>
          <a:prstGeom prst="rect">
            <a:avLst/>
          </a:prstGeom>
          <a:noFill/>
          <a:ln>
            <a:noFill/>
          </a:ln>
        </p:spPr>
      </p:pic>
      <p:pic>
        <p:nvPicPr>
          <p:cNvPr id="78" name="Google Shape;78;p16"/>
          <p:cNvPicPr preferRelativeResize="0"/>
          <p:nvPr/>
        </p:nvPicPr>
        <p:blipFill rotWithShape="1">
          <a:blip r:embed="rId7">
            <a:alphaModFix/>
          </a:blip>
          <a:srcRect b="53529" l="24168" r="23371" t="16020"/>
          <a:stretch/>
        </p:blipFill>
        <p:spPr>
          <a:xfrm>
            <a:off x="7295125" y="1288475"/>
            <a:ext cx="1172700" cy="1163524"/>
          </a:xfrm>
          <a:prstGeom prst="rect">
            <a:avLst/>
          </a:prstGeom>
          <a:noFill/>
          <a:ln>
            <a:noFill/>
          </a:ln>
        </p:spPr>
      </p:pic>
      <p:pic>
        <p:nvPicPr>
          <p:cNvPr id="79" name="Google Shape;79;p16"/>
          <p:cNvPicPr preferRelativeResize="0"/>
          <p:nvPr/>
        </p:nvPicPr>
        <p:blipFill>
          <a:blip r:embed="rId8">
            <a:alphaModFix/>
          </a:blip>
          <a:stretch>
            <a:fillRect/>
          </a:stretch>
        </p:blipFill>
        <p:spPr>
          <a:xfrm>
            <a:off x="311700" y="2704481"/>
            <a:ext cx="1172700" cy="1963394"/>
          </a:xfrm>
          <a:prstGeom prst="rect">
            <a:avLst/>
          </a:prstGeom>
          <a:noFill/>
          <a:ln>
            <a:noFill/>
          </a:ln>
        </p:spPr>
      </p:pic>
      <p:cxnSp>
        <p:nvCxnSpPr>
          <p:cNvPr id="80" name="Google Shape;80;p16"/>
          <p:cNvCxnSpPr/>
          <p:nvPr/>
        </p:nvCxnSpPr>
        <p:spPr>
          <a:xfrm flipH="1" rot="10800000">
            <a:off x="1431325" y="4035450"/>
            <a:ext cx="2400900" cy="2862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1" name="Google Shape;81;p16"/>
          <p:cNvCxnSpPr/>
          <p:nvPr/>
        </p:nvCxnSpPr>
        <p:spPr>
          <a:xfrm>
            <a:off x="5365125" y="1154275"/>
            <a:ext cx="923400" cy="1736100"/>
          </a:xfrm>
          <a:prstGeom prst="straightConnector1">
            <a:avLst/>
          </a:prstGeom>
          <a:noFill/>
          <a:ln cap="flat" cmpd="sng" w="9525">
            <a:solidFill>
              <a:schemeClr val="dk2"/>
            </a:solidFill>
            <a:prstDash val="solid"/>
            <a:round/>
            <a:headEnd len="med" w="med" type="none"/>
            <a:tailEnd len="med" w="med" type="none"/>
          </a:ln>
        </p:spPr>
      </p:cxnSp>
      <p:cxnSp>
        <p:nvCxnSpPr>
          <p:cNvPr id="82" name="Google Shape;82;p16"/>
          <p:cNvCxnSpPr/>
          <p:nvPr/>
        </p:nvCxnSpPr>
        <p:spPr>
          <a:xfrm flipH="1" rot="10800000">
            <a:off x="5365125" y="1061875"/>
            <a:ext cx="193800" cy="92400"/>
          </a:xfrm>
          <a:prstGeom prst="straightConnector1">
            <a:avLst/>
          </a:prstGeom>
          <a:noFill/>
          <a:ln cap="flat" cmpd="sng" w="9525">
            <a:solidFill>
              <a:schemeClr val="dk2"/>
            </a:solidFill>
            <a:prstDash val="solid"/>
            <a:round/>
            <a:headEnd len="med" w="med" type="none"/>
            <a:tailEnd len="med" w="med" type="none"/>
          </a:ln>
        </p:spPr>
      </p:cxnSp>
      <p:cxnSp>
        <p:nvCxnSpPr>
          <p:cNvPr id="83" name="Google Shape;83;p16"/>
          <p:cNvCxnSpPr/>
          <p:nvPr/>
        </p:nvCxnSpPr>
        <p:spPr>
          <a:xfrm flipH="1" rot="10800000">
            <a:off x="6288513" y="2788675"/>
            <a:ext cx="175500" cy="101700"/>
          </a:xfrm>
          <a:prstGeom prst="straightConnector1">
            <a:avLst/>
          </a:prstGeom>
          <a:noFill/>
          <a:ln cap="flat" cmpd="sng" w="9525">
            <a:solidFill>
              <a:schemeClr val="dk2"/>
            </a:solidFill>
            <a:prstDash val="solid"/>
            <a:round/>
            <a:headEnd len="med" w="med" type="none"/>
            <a:tailEnd len="med" w="med" type="none"/>
          </a:ln>
        </p:spPr>
      </p:cxnSp>
      <p:cxnSp>
        <p:nvCxnSpPr>
          <p:cNvPr id="84" name="Google Shape;84;p16"/>
          <p:cNvCxnSpPr/>
          <p:nvPr/>
        </p:nvCxnSpPr>
        <p:spPr>
          <a:xfrm flipH="1">
            <a:off x="4700124" y="2021674"/>
            <a:ext cx="1123500" cy="6009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85" name="Google Shape;85;p16"/>
          <p:cNvPicPr preferRelativeResize="0"/>
          <p:nvPr/>
        </p:nvPicPr>
        <p:blipFill rotWithShape="1">
          <a:blip r:embed="rId9">
            <a:alphaModFix/>
          </a:blip>
          <a:srcRect b="14922" l="48005" r="38126" t="9674"/>
          <a:stretch/>
        </p:blipFill>
        <p:spPr>
          <a:xfrm rot="4964635">
            <a:off x="7393785" y="2047895"/>
            <a:ext cx="617204" cy="15815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Group - Homepage</a:t>
            </a:r>
            <a:endParaRPr/>
          </a:p>
        </p:txBody>
      </p:sp>
      <p:pic>
        <p:nvPicPr>
          <p:cNvPr id="91" name="Google Shape;91;p17"/>
          <p:cNvPicPr preferRelativeResize="0"/>
          <p:nvPr/>
        </p:nvPicPr>
        <p:blipFill>
          <a:blip r:embed="rId3">
            <a:alphaModFix/>
          </a:blip>
          <a:stretch>
            <a:fillRect/>
          </a:stretch>
        </p:blipFill>
        <p:spPr>
          <a:xfrm rot="5400000">
            <a:off x="2963487" y="2051126"/>
            <a:ext cx="3295026" cy="1619100"/>
          </a:xfrm>
          <a:prstGeom prst="rect">
            <a:avLst/>
          </a:prstGeom>
          <a:noFill/>
          <a:ln>
            <a:noFill/>
          </a:ln>
        </p:spPr>
      </p:pic>
      <p:pic>
        <p:nvPicPr>
          <p:cNvPr id="92" name="Google Shape;92;p17"/>
          <p:cNvPicPr preferRelativeResize="0"/>
          <p:nvPr/>
        </p:nvPicPr>
        <p:blipFill>
          <a:blip r:embed="rId4">
            <a:alphaModFix/>
          </a:blip>
          <a:stretch>
            <a:fillRect/>
          </a:stretch>
        </p:blipFill>
        <p:spPr>
          <a:xfrm>
            <a:off x="226275" y="1113175"/>
            <a:ext cx="1500550" cy="2585125"/>
          </a:xfrm>
          <a:prstGeom prst="rect">
            <a:avLst/>
          </a:prstGeom>
          <a:noFill/>
          <a:ln>
            <a:noFill/>
          </a:ln>
        </p:spPr>
      </p:pic>
      <p:cxnSp>
        <p:nvCxnSpPr>
          <p:cNvPr id="93" name="Google Shape;93;p17"/>
          <p:cNvCxnSpPr/>
          <p:nvPr/>
        </p:nvCxnSpPr>
        <p:spPr>
          <a:xfrm>
            <a:off x="1560600" y="2068475"/>
            <a:ext cx="646500" cy="4248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94" name="Google Shape;94;p17"/>
          <p:cNvCxnSpPr/>
          <p:nvPr/>
        </p:nvCxnSpPr>
        <p:spPr>
          <a:xfrm flipH="1" rot="10800000">
            <a:off x="1588350" y="2493275"/>
            <a:ext cx="591000" cy="4155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95" name="Google Shape;95;p17"/>
          <p:cNvCxnSpPr/>
          <p:nvPr/>
        </p:nvCxnSpPr>
        <p:spPr>
          <a:xfrm flipH="1" rot="10800000">
            <a:off x="1486725" y="2484075"/>
            <a:ext cx="683400" cy="120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96" name="Google Shape;96;p17"/>
          <p:cNvCxnSpPr/>
          <p:nvPr/>
        </p:nvCxnSpPr>
        <p:spPr>
          <a:xfrm>
            <a:off x="2133150" y="2500538"/>
            <a:ext cx="1800600" cy="720300"/>
          </a:xfrm>
          <a:prstGeom prst="curvedConnector3">
            <a:avLst>
              <a:gd fmla="val 50000" name="adj1"/>
            </a:avLst>
          </a:prstGeom>
          <a:noFill/>
          <a:ln cap="flat" cmpd="sng" w="9525">
            <a:solidFill>
              <a:schemeClr val="dk2"/>
            </a:solidFill>
            <a:prstDash val="solid"/>
            <a:round/>
            <a:headEnd len="med" w="med" type="none"/>
            <a:tailEnd len="med" w="med" type="none"/>
          </a:ln>
        </p:spPr>
      </p:cxnSp>
      <p:pic>
        <p:nvPicPr>
          <p:cNvPr id="97" name="Google Shape;97;p17"/>
          <p:cNvPicPr preferRelativeResize="0"/>
          <p:nvPr/>
        </p:nvPicPr>
        <p:blipFill>
          <a:blip r:embed="rId5">
            <a:alphaModFix/>
          </a:blip>
          <a:stretch>
            <a:fillRect/>
          </a:stretch>
        </p:blipFill>
        <p:spPr>
          <a:xfrm>
            <a:off x="5803800" y="517125"/>
            <a:ext cx="1269675" cy="2169476"/>
          </a:xfrm>
          <a:prstGeom prst="rect">
            <a:avLst/>
          </a:prstGeom>
          <a:noFill/>
          <a:ln>
            <a:noFill/>
          </a:ln>
        </p:spPr>
      </p:pic>
      <p:pic>
        <p:nvPicPr>
          <p:cNvPr id="98" name="Google Shape;98;p17"/>
          <p:cNvPicPr preferRelativeResize="0"/>
          <p:nvPr/>
        </p:nvPicPr>
        <p:blipFill>
          <a:blip r:embed="rId6">
            <a:alphaModFix/>
          </a:blip>
          <a:stretch>
            <a:fillRect/>
          </a:stretch>
        </p:blipFill>
        <p:spPr>
          <a:xfrm rot="5400000">
            <a:off x="6505625" y="2746651"/>
            <a:ext cx="2072095" cy="2152098"/>
          </a:xfrm>
          <a:prstGeom prst="rect">
            <a:avLst/>
          </a:prstGeom>
          <a:noFill/>
          <a:ln>
            <a:noFill/>
          </a:ln>
        </p:spPr>
      </p:pic>
      <p:cxnSp>
        <p:nvCxnSpPr>
          <p:cNvPr id="99" name="Google Shape;99;p17"/>
          <p:cNvCxnSpPr/>
          <p:nvPr/>
        </p:nvCxnSpPr>
        <p:spPr>
          <a:xfrm rot="10800000">
            <a:off x="5300400" y="4173750"/>
            <a:ext cx="1865400" cy="147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00" name="Google Shape;100;p17"/>
          <p:cNvCxnSpPr/>
          <p:nvPr/>
        </p:nvCxnSpPr>
        <p:spPr>
          <a:xfrm rot="5400000">
            <a:off x="4958725" y="2770325"/>
            <a:ext cx="1745400" cy="1062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01" name="Google Shape;101;p17"/>
          <p:cNvCxnSpPr/>
          <p:nvPr/>
        </p:nvCxnSpPr>
        <p:spPr>
          <a:xfrm rot="10800000">
            <a:off x="4644975" y="3989325"/>
            <a:ext cx="655500" cy="193800"/>
          </a:xfrm>
          <a:prstGeom prst="curvedConnector3">
            <a:avLst>
              <a:gd fmla="val 90156" name="adj1"/>
            </a:avLst>
          </a:prstGeom>
          <a:noFill/>
          <a:ln cap="flat" cmpd="sng" w="9525">
            <a:solidFill>
              <a:schemeClr val="dk2"/>
            </a:solidFill>
            <a:prstDash val="solid"/>
            <a:round/>
            <a:headEnd len="med" w="med" type="none"/>
            <a:tailEnd len="med" w="med" type="triangle"/>
          </a:ln>
        </p:spPr>
      </p:cxnSp>
      <p:cxnSp>
        <p:nvCxnSpPr>
          <p:cNvPr id="102" name="Google Shape;102;p17"/>
          <p:cNvCxnSpPr/>
          <p:nvPr/>
        </p:nvCxnSpPr>
        <p:spPr>
          <a:xfrm rot="10800000">
            <a:off x="6639550" y="4312325"/>
            <a:ext cx="914100" cy="351000"/>
          </a:xfrm>
          <a:prstGeom prst="curvedConnector3">
            <a:avLst>
              <a:gd fmla="val 50000" name="adj1"/>
            </a:avLst>
          </a:prstGeom>
          <a:noFill/>
          <a:ln cap="flat" cmpd="sng" w="9525">
            <a:solidFill>
              <a:schemeClr val="dk2"/>
            </a:solidFill>
            <a:prstDash val="solid"/>
            <a:round/>
            <a:headEnd len="med" w="med" type="none"/>
            <a:tailEnd len="med" w="med" type="none"/>
          </a:ln>
        </p:spPr>
      </p:cxnSp>
      <p:pic>
        <p:nvPicPr>
          <p:cNvPr id="103" name="Google Shape;103;p17"/>
          <p:cNvPicPr preferRelativeResize="0"/>
          <p:nvPr/>
        </p:nvPicPr>
        <p:blipFill>
          <a:blip r:embed="rId7">
            <a:alphaModFix/>
          </a:blip>
          <a:stretch>
            <a:fillRect/>
          </a:stretch>
        </p:blipFill>
        <p:spPr>
          <a:xfrm rot="5400000">
            <a:off x="1343997" y="3433632"/>
            <a:ext cx="2152101" cy="1102370"/>
          </a:xfrm>
          <a:prstGeom prst="rect">
            <a:avLst/>
          </a:prstGeom>
          <a:noFill/>
          <a:ln>
            <a:noFill/>
          </a:ln>
        </p:spPr>
      </p:pic>
      <p:cxnSp>
        <p:nvCxnSpPr>
          <p:cNvPr id="104" name="Google Shape;104;p17"/>
          <p:cNvCxnSpPr/>
          <p:nvPr/>
        </p:nvCxnSpPr>
        <p:spPr>
          <a:xfrm flipH="1" rot="10800000">
            <a:off x="2751825" y="4886600"/>
            <a:ext cx="240000" cy="138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05" name="Google Shape;105;p17"/>
          <p:cNvCxnSpPr/>
          <p:nvPr/>
        </p:nvCxnSpPr>
        <p:spPr>
          <a:xfrm>
            <a:off x="2751825" y="4775900"/>
            <a:ext cx="240000" cy="110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06" name="Google Shape;106;p17"/>
          <p:cNvCxnSpPr/>
          <p:nvPr/>
        </p:nvCxnSpPr>
        <p:spPr>
          <a:xfrm rot="-5400000">
            <a:off x="2853375" y="3943175"/>
            <a:ext cx="1080300" cy="821700"/>
          </a:xfrm>
          <a:prstGeom prst="curvedConnector3">
            <a:avLst>
              <a:gd fmla="val 49579" name="adj1"/>
            </a:avLst>
          </a:prstGeom>
          <a:noFill/>
          <a:ln cap="flat" cmpd="sng" w="9525">
            <a:solidFill>
              <a:schemeClr val="dk2"/>
            </a:solidFill>
            <a:prstDash val="solid"/>
            <a:round/>
            <a:headEnd len="med" w="med" type="none"/>
            <a:tailEnd len="med" w="med" type="none"/>
          </a:ln>
        </p:spPr>
      </p:cxnSp>
      <p:cxnSp>
        <p:nvCxnSpPr>
          <p:cNvPr id="107" name="Google Shape;107;p17"/>
          <p:cNvCxnSpPr/>
          <p:nvPr/>
        </p:nvCxnSpPr>
        <p:spPr>
          <a:xfrm rot="10800000">
            <a:off x="3801450" y="3808350"/>
            <a:ext cx="240000" cy="1422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08" name="Google Shape;108;p17"/>
          <p:cNvCxnSpPr/>
          <p:nvPr/>
        </p:nvCxnSpPr>
        <p:spPr>
          <a:xfrm flipH="1">
            <a:off x="3801450" y="3694850"/>
            <a:ext cx="240000" cy="113400"/>
          </a:xfrm>
          <a:prstGeom prst="curvedConnector3">
            <a:avLst>
              <a:gd fmla="val 50000" name="adj1"/>
            </a:avLst>
          </a:prstGeom>
          <a:noFill/>
          <a:ln cap="flat" cmpd="sng" w="9525">
            <a:solidFill>
              <a:schemeClr val="dk2"/>
            </a:solidFill>
            <a:prstDash val="solid"/>
            <a:round/>
            <a:headEnd len="med" w="med" type="none"/>
            <a:tailEnd len="med" w="med" type="none"/>
          </a:ln>
        </p:spPr>
      </p:cxnSp>
      <p:pic>
        <p:nvPicPr>
          <p:cNvPr id="109" name="Google Shape;109;p17"/>
          <p:cNvPicPr preferRelativeResize="0"/>
          <p:nvPr/>
        </p:nvPicPr>
        <p:blipFill>
          <a:blip r:embed="rId8">
            <a:alphaModFix/>
          </a:blip>
          <a:stretch>
            <a:fillRect/>
          </a:stretch>
        </p:blipFill>
        <p:spPr>
          <a:xfrm rot="5400000">
            <a:off x="2527700" y="1337301"/>
            <a:ext cx="1468251" cy="1020000"/>
          </a:xfrm>
          <a:prstGeom prst="rect">
            <a:avLst/>
          </a:prstGeom>
          <a:noFill/>
          <a:ln>
            <a:noFill/>
          </a:ln>
        </p:spPr>
      </p:pic>
      <p:cxnSp>
        <p:nvCxnSpPr>
          <p:cNvPr id="110" name="Google Shape;110;p17"/>
          <p:cNvCxnSpPr>
            <a:stCxn id="109" idx="0"/>
          </p:cNvCxnSpPr>
          <p:nvPr/>
        </p:nvCxnSpPr>
        <p:spPr>
          <a:xfrm>
            <a:off x="3771825" y="1847300"/>
            <a:ext cx="836100" cy="913800"/>
          </a:xfrm>
          <a:prstGeom prst="curved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Group - Recipes</a:t>
            </a:r>
            <a:endParaRPr/>
          </a:p>
        </p:txBody>
      </p:sp>
      <p:pic>
        <p:nvPicPr>
          <p:cNvPr id="116" name="Google Shape;116;p18"/>
          <p:cNvPicPr preferRelativeResize="0"/>
          <p:nvPr/>
        </p:nvPicPr>
        <p:blipFill>
          <a:blip r:embed="rId3">
            <a:alphaModFix/>
          </a:blip>
          <a:stretch>
            <a:fillRect/>
          </a:stretch>
        </p:blipFill>
        <p:spPr>
          <a:xfrm rot="5400000">
            <a:off x="2722100" y="2230544"/>
            <a:ext cx="3094775" cy="1581875"/>
          </a:xfrm>
          <a:prstGeom prst="rect">
            <a:avLst/>
          </a:prstGeom>
          <a:noFill/>
          <a:ln>
            <a:noFill/>
          </a:ln>
        </p:spPr>
      </p:pic>
      <p:pic>
        <p:nvPicPr>
          <p:cNvPr id="117" name="Google Shape;117;p18"/>
          <p:cNvPicPr preferRelativeResize="0"/>
          <p:nvPr/>
        </p:nvPicPr>
        <p:blipFill>
          <a:blip r:embed="rId4">
            <a:alphaModFix/>
          </a:blip>
          <a:stretch>
            <a:fillRect/>
          </a:stretch>
        </p:blipFill>
        <p:spPr>
          <a:xfrm rot="5400000">
            <a:off x="4953697" y="658028"/>
            <a:ext cx="2085750" cy="1381800"/>
          </a:xfrm>
          <a:prstGeom prst="rect">
            <a:avLst/>
          </a:prstGeom>
          <a:noFill/>
          <a:ln>
            <a:noFill/>
          </a:ln>
        </p:spPr>
      </p:pic>
      <p:cxnSp>
        <p:nvCxnSpPr>
          <p:cNvPr id="118" name="Google Shape;118;p18"/>
          <p:cNvCxnSpPr>
            <a:stCxn id="117" idx="0"/>
            <a:endCxn id="116" idx="0"/>
          </p:cNvCxnSpPr>
          <p:nvPr/>
        </p:nvCxnSpPr>
        <p:spPr>
          <a:xfrm flipH="1">
            <a:off x="5060572" y="1348928"/>
            <a:ext cx="1626900" cy="1672500"/>
          </a:xfrm>
          <a:prstGeom prst="curvedConnector3">
            <a:avLst>
              <a:gd fmla="val -14637" name="adj1"/>
            </a:avLst>
          </a:prstGeom>
          <a:noFill/>
          <a:ln cap="flat" cmpd="sng" w="9525">
            <a:solidFill>
              <a:schemeClr val="dk2"/>
            </a:solidFill>
            <a:prstDash val="solid"/>
            <a:round/>
            <a:headEnd len="med" w="med" type="none"/>
            <a:tailEnd len="med" w="med" type="triangle"/>
          </a:ln>
        </p:spPr>
      </p:cxnSp>
      <p:pic>
        <p:nvPicPr>
          <p:cNvPr id="119" name="Google Shape;119;p18"/>
          <p:cNvPicPr preferRelativeResize="0"/>
          <p:nvPr/>
        </p:nvPicPr>
        <p:blipFill>
          <a:blip r:embed="rId5">
            <a:alphaModFix/>
          </a:blip>
          <a:stretch>
            <a:fillRect/>
          </a:stretch>
        </p:blipFill>
        <p:spPr>
          <a:xfrm>
            <a:off x="311700" y="1402587"/>
            <a:ext cx="997275" cy="1565175"/>
          </a:xfrm>
          <a:prstGeom prst="rect">
            <a:avLst/>
          </a:prstGeom>
          <a:noFill/>
          <a:ln>
            <a:noFill/>
          </a:ln>
        </p:spPr>
      </p:pic>
      <p:pic>
        <p:nvPicPr>
          <p:cNvPr id="120" name="Google Shape;120;p18"/>
          <p:cNvPicPr preferRelativeResize="0"/>
          <p:nvPr/>
        </p:nvPicPr>
        <p:blipFill>
          <a:blip r:embed="rId6">
            <a:alphaModFix/>
          </a:blip>
          <a:stretch>
            <a:fillRect/>
          </a:stretch>
        </p:blipFill>
        <p:spPr>
          <a:xfrm>
            <a:off x="463550" y="3021420"/>
            <a:ext cx="845419" cy="1565201"/>
          </a:xfrm>
          <a:prstGeom prst="rect">
            <a:avLst/>
          </a:prstGeom>
          <a:noFill/>
          <a:ln>
            <a:noFill/>
          </a:ln>
        </p:spPr>
      </p:pic>
      <p:cxnSp>
        <p:nvCxnSpPr>
          <p:cNvPr id="121" name="Google Shape;121;p18"/>
          <p:cNvCxnSpPr/>
          <p:nvPr/>
        </p:nvCxnSpPr>
        <p:spPr>
          <a:xfrm>
            <a:off x="1302025" y="1957675"/>
            <a:ext cx="1182000" cy="914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22" name="Google Shape;122;p18"/>
          <p:cNvCxnSpPr/>
          <p:nvPr/>
        </p:nvCxnSpPr>
        <p:spPr>
          <a:xfrm flipH="1" rot="10800000">
            <a:off x="914200" y="2871975"/>
            <a:ext cx="1588200" cy="9972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23" name="Google Shape;123;p18"/>
          <p:cNvCxnSpPr/>
          <p:nvPr/>
        </p:nvCxnSpPr>
        <p:spPr>
          <a:xfrm flipH="1" rot="10800000">
            <a:off x="2428625" y="2751875"/>
            <a:ext cx="1551600" cy="1200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124" name="Google Shape;124;p18"/>
          <p:cNvPicPr preferRelativeResize="0"/>
          <p:nvPr/>
        </p:nvPicPr>
        <p:blipFill>
          <a:blip r:embed="rId7">
            <a:alphaModFix/>
          </a:blip>
          <a:stretch>
            <a:fillRect/>
          </a:stretch>
        </p:blipFill>
        <p:spPr>
          <a:xfrm rot="5400000">
            <a:off x="1955307" y="1131408"/>
            <a:ext cx="1265525" cy="1038150"/>
          </a:xfrm>
          <a:prstGeom prst="rect">
            <a:avLst/>
          </a:prstGeom>
          <a:noFill/>
          <a:ln>
            <a:noFill/>
          </a:ln>
        </p:spPr>
      </p:pic>
      <p:sp>
        <p:nvSpPr>
          <p:cNvPr id="125" name="Google Shape;125;p18"/>
          <p:cNvSpPr/>
          <p:nvPr/>
        </p:nvSpPr>
        <p:spPr>
          <a:xfrm rot="3819409">
            <a:off x="2419420" y="1800732"/>
            <a:ext cx="277185" cy="273562"/>
          </a:xfrm>
          <a:prstGeom prst="teardrop">
            <a:avLst>
              <a:gd fmla="val 10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8"/>
          <p:cNvCxnSpPr>
            <a:stCxn id="125" idx="7"/>
          </p:cNvCxnSpPr>
          <p:nvPr/>
        </p:nvCxnSpPr>
        <p:spPr>
          <a:xfrm>
            <a:off x="2742062" y="2000963"/>
            <a:ext cx="859200" cy="3999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Affinity Group - Recipe Details</a:t>
            </a:r>
            <a:endParaRPr/>
          </a:p>
        </p:txBody>
      </p:sp>
      <p:pic>
        <p:nvPicPr>
          <p:cNvPr id="132" name="Google Shape;132;p19"/>
          <p:cNvPicPr preferRelativeResize="0"/>
          <p:nvPr/>
        </p:nvPicPr>
        <p:blipFill>
          <a:blip r:embed="rId3">
            <a:alphaModFix/>
          </a:blip>
          <a:stretch>
            <a:fillRect/>
          </a:stretch>
        </p:blipFill>
        <p:spPr>
          <a:xfrm rot="-5400000">
            <a:off x="2852600" y="1858777"/>
            <a:ext cx="3750674" cy="2068575"/>
          </a:xfrm>
          <a:prstGeom prst="rect">
            <a:avLst/>
          </a:prstGeom>
          <a:noFill/>
          <a:ln>
            <a:noFill/>
          </a:ln>
        </p:spPr>
      </p:pic>
      <p:pic>
        <p:nvPicPr>
          <p:cNvPr id="133" name="Google Shape;133;p19"/>
          <p:cNvPicPr preferRelativeResize="0"/>
          <p:nvPr/>
        </p:nvPicPr>
        <p:blipFill>
          <a:blip r:embed="rId4">
            <a:alphaModFix/>
          </a:blip>
          <a:stretch>
            <a:fillRect/>
          </a:stretch>
        </p:blipFill>
        <p:spPr>
          <a:xfrm rot="5400000">
            <a:off x="6152116" y="2524359"/>
            <a:ext cx="2611075" cy="1719000"/>
          </a:xfrm>
          <a:prstGeom prst="rect">
            <a:avLst/>
          </a:prstGeom>
          <a:noFill/>
          <a:ln>
            <a:noFill/>
          </a:ln>
        </p:spPr>
      </p:pic>
      <p:cxnSp>
        <p:nvCxnSpPr>
          <p:cNvPr id="134" name="Google Shape;134;p19"/>
          <p:cNvCxnSpPr/>
          <p:nvPr/>
        </p:nvCxnSpPr>
        <p:spPr>
          <a:xfrm flipH="1">
            <a:off x="6138579" y="3142025"/>
            <a:ext cx="695100" cy="323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35" name="Google Shape;135;p19"/>
          <p:cNvCxnSpPr/>
          <p:nvPr/>
        </p:nvCxnSpPr>
        <p:spPr>
          <a:xfrm rot="10800000">
            <a:off x="6117972" y="3465425"/>
            <a:ext cx="756600" cy="2493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36" name="Google Shape;136;p19"/>
          <p:cNvCxnSpPr/>
          <p:nvPr/>
        </p:nvCxnSpPr>
        <p:spPr>
          <a:xfrm rot="10800000">
            <a:off x="5362451" y="3412395"/>
            <a:ext cx="755700" cy="528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37" name="Google Shape;137;p19"/>
          <p:cNvSpPr/>
          <p:nvPr/>
        </p:nvSpPr>
        <p:spPr>
          <a:xfrm rot="-5400000">
            <a:off x="7968925" y="2208600"/>
            <a:ext cx="228900" cy="249300"/>
          </a:xfrm>
          <a:prstGeom prst="teardrop">
            <a:avLst>
              <a:gd fmla="val 9995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19"/>
          <p:cNvCxnSpPr>
            <a:stCxn id="137" idx="7"/>
          </p:cNvCxnSpPr>
          <p:nvPr/>
        </p:nvCxnSpPr>
        <p:spPr>
          <a:xfrm rot="10800000">
            <a:off x="5591180" y="1969850"/>
            <a:ext cx="2367600" cy="249000"/>
          </a:xfrm>
          <a:prstGeom prst="curvedConnector3">
            <a:avLst>
              <a:gd fmla="val 50001" name="adj1"/>
            </a:avLst>
          </a:prstGeom>
          <a:noFill/>
          <a:ln cap="flat" cmpd="sng" w="9525">
            <a:solidFill>
              <a:schemeClr val="dk2"/>
            </a:solidFill>
            <a:prstDash val="solid"/>
            <a:round/>
            <a:headEnd len="med" w="med" type="none"/>
            <a:tailEnd len="med" w="med" type="triangle"/>
          </a:ln>
        </p:spPr>
      </p:cxnSp>
      <p:pic>
        <p:nvPicPr>
          <p:cNvPr id="139" name="Google Shape;139;p19"/>
          <p:cNvPicPr preferRelativeResize="0"/>
          <p:nvPr/>
        </p:nvPicPr>
        <p:blipFill>
          <a:blip r:embed="rId5">
            <a:alphaModFix/>
          </a:blip>
          <a:stretch>
            <a:fillRect/>
          </a:stretch>
        </p:blipFill>
        <p:spPr>
          <a:xfrm>
            <a:off x="152400" y="1170125"/>
            <a:ext cx="2300950" cy="1866625"/>
          </a:xfrm>
          <a:prstGeom prst="rect">
            <a:avLst/>
          </a:prstGeom>
          <a:noFill/>
          <a:ln>
            <a:noFill/>
          </a:ln>
        </p:spPr>
      </p:pic>
      <p:sp>
        <p:nvSpPr>
          <p:cNvPr id="140" name="Google Shape;140;p19"/>
          <p:cNvSpPr/>
          <p:nvPr/>
        </p:nvSpPr>
        <p:spPr>
          <a:xfrm>
            <a:off x="1637575" y="2079275"/>
            <a:ext cx="249300" cy="228900"/>
          </a:xfrm>
          <a:prstGeom prst="teardrop">
            <a:avLst>
              <a:gd fmla="val 10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19"/>
          <p:cNvCxnSpPr>
            <a:stCxn id="140" idx="7"/>
          </p:cNvCxnSpPr>
          <p:nvPr/>
        </p:nvCxnSpPr>
        <p:spPr>
          <a:xfrm flipH="1" rot="-5400000">
            <a:off x="3354025" y="612125"/>
            <a:ext cx="328200" cy="3262500"/>
          </a:xfrm>
          <a:prstGeom prst="curvedConnector4">
            <a:avLst>
              <a:gd fmla="val -72555" name="adj1"/>
              <a:gd fmla="val 50000" name="adj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Group - Calendar</a:t>
            </a:r>
            <a:endParaRPr/>
          </a:p>
        </p:txBody>
      </p:sp>
      <p:pic>
        <p:nvPicPr>
          <p:cNvPr id="147" name="Google Shape;147;p20"/>
          <p:cNvPicPr preferRelativeResize="0"/>
          <p:nvPr/>
        </p:nvPicPr>
        <p:blipFill>
          <a:blip r:embed="rId3">
            <a:alphaModFix/>
          </a:blip>
          <a:stretch>
            <a:fillRect/>
          </a:stretch>
        </p:blipFill>
        <p:spPr>
          <a:xfrm rot="-5400000">
            <a:off x="2563700" y="2003845"/>
            <a:ext cx="3779575" cy="1923850"/>
          </a:xfrm>
          <a:prstGeom prst="rect">
            <a:avLst/>
          </a:prstGeom>
          <a:noFill/>
          <a:ln>
            <a:noFill/>
          </a:ln>
        </p:spPr>
      </p:pic>
      <p:pic>
        <p:nvPicPr>
          <p:cNvPr id="148" name="Google Shape;148;p20"/>
          <p:cNvPicPr preferRelativeResize="0"/>
          <p:nvPr/>
        </p:nvPicPr>
        <p:blipFill>
          <a:blip r:embed="rId4">
            <a:alphaModFix/>
          </a:blip>
          <a:stretch>
            <a:fillRect/>
          </a:stretch>
        </p:blipFill>
        <p:spPr>
          <a:xfrm rot="10800000">
            <a:off x="5613981" y="80475"/>
            <a:ext cx="1413850" cy="1747925"/>
          </a:xfrm>
          <a:prstGeom prst="rect">
            <a:avLst/>
          </a:prstGeom>
          <a:noFill/>
          <a:ln>
            <a:noFill/>
          </a:ln>
        </p:spPr>
      </p:pic>
      <p:sp>
        <p:nvSpPr>
          <p:cNvPr id="149" name="Google Shape;149;p20"/>
          <p:cNvSpPr/>
          <p:nvPr/>
        </p:nvSpPr>
        <p:spPr>
          <a:xfrm>
            <a:off x="4783375" y="1763750"/>
            <a:ext cx="378600" cy="258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20"/>
          <p:cNvCxnSpPr>
            <a:stCxn id="148" idx="1"/>
            <a:endCxn id="149" idx="3"/>
          </p:cNvCxnSpPr>
          <p:nvPr/>
        </p:nvCxnSpPr>
        <p:spPr>
          <a:xfrm flipH="1">
            <a:off x="5161831" y="954438"/>
            <a:ext cx="1866000" cy="938700"/>
          </a:xfrm>
          <a:prstGeom prst="curvedConnector5">
            <a:avLst>
              <a:gd fmla="val -12761" name="adj1"/>
              <a:gd fmla="val 118471" name="adj2"/>
              <a:gd fmla="val 87881" name="adj3"/>
            </a:avLst>
          </a:prstGeom>
          <a:noFill/>
          <a:ln cap="flat" cmpd="sng" w="9525">
            <a:solidFill>
              <a:schemeClr val="dk2"/>
            </a:solidFill>
            <a:prstDash val="solid"/>
            <a:round/>
            <a:headEnd len="med" w="med" type="none"/>
            <a:tailEnd len="med" w="med" type="triangle"/>
          </a:ln>
        </p:spPr>
      </p:cxnSp>
      <p:pic>
        <p:nvPicPr>
          <p:cNvPr id="151" name="Google Shape;151;p20"/>
          <p:cNvPicPr preferRelativeResize="0"/>
          <p:nvPr/>
        </p:nvPicPr>
        <p:blipFill rotWithShape="1">
          <a:blip r:embed="rId5">
            <a:alphaModFix/>
          </a:blip>
          <a:srcRect b="0" l="8974" r="5394" t="0"/>
          <a:stretch/>
        </p:blipFill>
        <p:spPr>
          <a:xfrm rot="-5400000">
            <a:off x="6155650" y="2779325"/>
            <a:ext cx="2486175" cy="1245275"/>
          </a:xfrm>
          <a:prstGeom prst="rect">
            <a:avLst/>
          </a:prstGeom>
          <a:noFill/>
          <a:ln>
            <a:noFill/>
          </a:ln>
        </p:spPr>
      </p:pic>
      <p:cxnSp>
        <p:nvCxnSpPr>
          <p:cNvPr id="152" name="Google Shape;152;p20"/>
          <p:cNvCxnSpPr/>
          <p:nvPr/>
        </p:nvCxnSpPr>
        <p:spPr>
          <a:xfrm flipH="1">
            <a:off x="5889675" y="3452225"/>
            <a:ext cx="676500" cy="567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53" name="Google Shape;153;p20"/>
          <p:cNvCxnSpPr/>
          <p:nvPr/>
        </p:nvCxnSpPr>
        <p:spPr>
          <a:xfrm rot="10800000">
            <a:off x="5869775" y="4019325"/>
            <a:ext cx="736200" cy="437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54" name="Google Shape;154;p20"/>
          <p:cNvCxnSpPr/>
          <p:nvPr/>
        </p:nvCxnSpPr>
        <p:spPr>
          <a:xfrm rot="10800000">
            <a:off x="5272775" y="3581525"/>
            <a:ext cx="597000" cy="4377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55" name="Google Shape;155;p20"/>
          <p:cNvCxnSpPr/>
          <p:nvPr/>
        </p:nvCxnSpPr>
        <p:spPr>
          <a:xfrm flipH="1">
            <a:off x="6111700" y="2421463"/>
            <a:ext cx="676500" cy="567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56" name="Google Shape;156;p20"/>
          <p:cNvCxnSpPr/>
          <p:nvPr/>
        </p:nvCxnSpPr>
        <p:spPr>
          <a:xfrm rot="10800000">
            <a:off x="6091800" y="2988563"/>
            <a:ext cx="736200" cy="437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57" name="Google Shape;157;p20"/>
          <p:cNvCxnSpPr/>
          <p:nvPr/>
        </p:nvCxnSpPr>
        <p:spPr>
          <a:xfrm rot="10800000">
            <a:off x="5113500" y="2556763"/>
            <a:ext cx="978300" cy="4317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158" name="Google Shape;158;p20"/>
          <p:cNvPicPr preferRelativeResize="0"/>
          <p:nvPr/>
        </p:nvPicPr>
        <p:blipFill rotWithShape="1">
          <a:blip r:embed="rId6">
            <a:alphaModFix/>
          </a:blip>
          <a:srcRect b="0" l="33417" r="0" t="17648"/>
          <a:stretch/>
        </p:blipFill>
        <p:spPr>
          <a:xfrm>
            <a:off x="268600" y="1075975"/>
            <a:ext cx="1200137" cy="2142800"/>
          </a:xfrm>
          <a:prstGeom prst="rect">
            <a:avLst/>
          </a:prstGeom>
          <a:noFill/>
          <a:ln>
            <a:noFill/>
          </a:ln>
        </p:spPr>
      </p:pic>
      <p:cxnSp>
        <p:nvCxnSpPr>
          <p:cNvPr id="159" name="Google Shape;159;p20"/>
          <p:cNvCxnSpPr/>
          <p:nvPr/>
        </p:nvCxnSpPr>
        <p:spPr>
          <a:xfrm>
            <a:off x="1460777" y="2407550"/>
            <a:ext cx="820500" cy="411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60" name="Google Shape;160;p20"/>
          <p:cNvCxnSpPr/>
          <p:nvPr/>
        </p:nvCxnSpPr>
        <p:spPr>
          <a:xfrm flipH="1" rot="10800000">
            <a:off x="1412508" y="2819700"/>
            <a:ext cx="893100" cy="318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61" name="Google Shape;161;p20"/>
          <p:cNvCxnSpPr/>
          <p:nvPr/>
        </p:nvCxnSpPr>
        <p:spPr>
          <a:xfrm flipH="1" rot="10800000">
            <a:off x="2305373" y="2505767"/>
            <a:ext cx="1186200" cy="3138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162" name="Google Shape;162;p20"/>
          <p:cNvPicPr preferRelativeResize="0"/>
          <p:nvPr/>
        </p:nvPicPr>
        <p:blipFill>
          <a:blip r:embed="rId7">
            <a:alphaModFix/>
          </a:blip>
          <a:stretch>
            <a:fillRect/>
          </a:stretch>
        </p:blipFill>
        <p:spPr>
          <a:xfrm rot="5400000">
            <a:off x="1609863" y="3440475"/>
            <a:ext cx="1740572" cy="1135275"/>
          </a:xfrm>
          <a:prstGeom prst="rect">
            <a:avLst/>
          </a:prstGeom>
          <a:noFill/>
          <a:ln>
            <a:noFill/>
          </a:ln>
        </p:spPr>
      </p:pic>
      <p:cxnSp>
        <p:nvCxnSpPr>
          <p:cNvPr id="163" name="Google Shape;163;p20"/>
          <p:cNvCxnSpPr/>
          <p:nvPr/>
        </p:nvCxnSpPr>
        <p:spPr>
          <a:xfrm>
            <a:off x="2930784" y="3847275"/>
            <a:ext cx="352500" cy="246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64" name="Google Shape;164;p20"/>
          <p:cNvCxnSpPr/>
          <p:nvPr/>
        </p:nvCxnSpPr>
        <p:spPr>
          <a:xfrm flipH="1" rot="10800000">
            <a:off x="2910049" y="4094475"/>
            <a:ext cx="383700" cy="1905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65" name="Google Shape;165;p20"/>
          <p:cNvCxnSpPr/>
          <p:nvPr/>
        </p:nvCxnSpPr>
        <p:spPr>
          <a:xfrm flipH="1" rot="10800000">
            <a:off x="3293596" y="3621465"/>
            <a:ext cx="546600" cy="4728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Group - Settings/Account Info</a:t>
            </a:r>
            <a:endParaRPr/>
          </a:p>
        </p:txBody>
      </p:sp>
      <p:pic>
        <p:nvPicPr>
          <p:cNvPr id="171" name="Google Shape;171;p21"/>
          <p:cNvPicPr preferRelativeResize="0"/>
          <p:nvPr/>
        </p:nvPicPr>
        <p:blipFill>
          <a:blip r:embed="rId3">
            <a:alphaModFix/>
          </a:blip>
          <a:stretch>
            <a:fillRect/>
          </a:stretch>
        </p:blipFill>
        <p:spPr>
          <a:xfrm rot="-5400000">
            <a:off x="2177125" y="1962175"/>
            <a:ext cx="4073726" cy="2184850"/>
          </a:xfrm>
          <a:prstGeom prst="rect">
            <a:avLst/>
          </a:prstGeom>
          <a:noFill/>
          <a:ln>
            <a:noFill/>
          </a:ln>
        </p:spPr>
      </p:pic>
      <p:pic>
        <p:nvPicPr>
          <p:cNvPr id="172" name="Google Shape;172;p21"/>
          <p:cNvPicPr preferRelativeResize="0"/>
          <p:nvPr/>
        </p:nvPicPr>
        <p:blipFill>
          <a:blip r:embed="rId4">
            <a:alphaModFix/>
          </a:blip>
          <a:stretch>
            <a:fillRect/>
          </a:stretch>
        </p:blipFill>
        <p:spPr>
          <a:xfrm>
            <a:off x="6911307" y="835699"/>
            <a:ext cx="972500" cy="1747800"/>
          </a:xfrm>
          <a:prstGeom prst="rect">
            <a:avLst/>
          </a:prstGeom>
          <a:noFill/>
          <a:ln>
            <a:noFill/>
          </a:ln>
        </p:spPr>
      </p:pic>
      <p:sp>
        <p:nvSpPr>
          <p:cNvPr id="173" name="Google Shape;173;p21"/>
          <p:cNvSpPr/>
          <p:nvPr/>
        </p:nvSpPr>
        <p:spPr>
          <a:xfrm>
            <a:off x="7099050" y="1649950"/>
            <a:ext cx="597000" cy="19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1"/>
          <p:cNvCxnSpPr>
            <a:stCxn id="173" idx="2"/>
          </p:cNvCxnSpPr>
          <p:nvPr/>
        </p:nvCxnSpPr>
        <p:spPr>
          <a:xfrm rot="5400000">
            <a:off x="5058900" y="1800100"/>
            <a:ext cx="2289900" cy="2387400"/>
          </a:xfrm>
          <a:prstGeom prst="curvedConnector2">
            <a:avLst/>
          </a:prstGeom>
          <a:noFill/>
          <a:ln cap="flat" cmpd="sng" w="9525">
            <a:solidFill>
              <a:schemeClr val="dk2"/>
            </a:solidFill>
            <a:prstDash val="solid"/>
            <a:round/>
            <a:headEnd len="med" w="med" type="none"/>
            <a:tailEnd len="med" w="med" type="triangle"/>
          </a:ln>
        </p:spPr>
      </p:cxnSp>
      <p:pic>
        <p:nvPicPr>
          <p:cNvPr id="175" name="Google Shape;175;p21"/>
          <p:cNvPicPr preferRelativeResize="0"/>
          <p:nvPr/>
        </p:nvPicPr>
        <p:blipFill>
          <a:blip r:embed="rId5">
            <a:alphaModFix/>
          </a:blip>
          <a:stretch>
            <a:fillRect/>
          </a:stretch>
        </p:blipFill>
        <p:spPr>
          <a:xfrm rot="5400000">
            <a:off x="-213886" y="1495039"/>
            <a:ext cx="2350726" cy="1529450"/>
          </a:xfrm>
          <a:prstGeom prst="rect">
            <a:avLst/>
          </a:prstGeom>
          <a:noFill/>
          <a:ln>
            <a:noFill/>
          </a:ln>
        </p:spPr>
      </p:pic>
      <p:cxnSp>
        <p:nvCxnSpPr>
          <p:cNvPr id="176" name="Google Shape;176;p21"/>
          <p:cNvCxnSpPr>
            <a:stCxn id="175" idx="0"/>
          </p:cNvCxnSpPr>
          <p:nvPr/>
        </p:nvCxnSpPr>
        <p:spPr>
          <a:xfrm>
            <a:off x="1726201" y="2259763"/>
            <a:ext cx="1542900" cy="14412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177" name="Google Shape;177;p21"/>
          <p:cNvPicPr preferRelativeResize="0"/>
          <p:nvPr/>
        </p:nvPicPr>
        <p:blipFill>
          <a:blip r:embed="rId6">
            <a:alphaModFix/>
          </a:blip>
          <a:stretch>
            <a:fillRect/>
          </a:stretch>
        </p:blipFill>
        <p:spPr>
          <a:xfrm rot="-5400000">
            <a:off x="7069568" y="3133850"/>
            <a:ext cx="2139000" cy="1607500"/>
          </a:xfrm>
          <a:prstGeom prst="rect">
            <a:avLst/>
          </a:prstGeom>
          <a:noFill/>
          <a:ln>
            <a:noFill/>
          </a:ln>
        </p:spPr>
      </p:pic>
      <p:sp>
        <p:nvSpPr>
          <p:cNvPr id="178" name="Google Shape;178;p21"/>
          <p:cNvSpPr/>
          <p:nvPr/>
        </p:nvSpPr>
        <p:spPr>
          <a:xfrm>
            <a:off x="8303225" y="2895075"/>
            <a:ext cx="529200" cy="318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21"/>
          <p:cNvCxnSpPr>
            <a:stCxn id="178" idx="1"/>
          </p:cNvCxnSpPr>
          <p:nvPr/>
        </p:nvCxnSpPr>
        <p:spPr>
          <a:xfrm rot="10800000">
            <a:off x="5012225" y="2960625"/>
            <a:ext cx="3291000" cy="936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